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97EE222-37CA-4087-9C6A-1073124C3E7E}" type="datetimeFigureOut">
              <a:rPr lang="en-US" smtClean="0"/>
              <a:pPr/>
              <a:t>4/24/2023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EE222-37CA-4087-9C6A-1073124C3E7E}" type="datetimeFigureOut">
              <a:rPr lang="en-US" smtClean="0"/>
              <a:pPr/>
              <a:t>4/24/2023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EE222-37CA-4087-9C6A-1073124C3E7E}" type="datetimeFigureOut">
              <a:rPr lang="en-US" smtClean="0"/>
              <a:pPr/>
              <a:t>4/24/2023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EE222-37CA-4087-9C6A-1073124C3E7E}" type="datetimeFigureOut">
              <a:rPr lang="en-US" smtClean="0"/>
              <a:pPr/>
              <a:t>4/24/2023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97EE222-37CA-4087-9C6A-1073124C3E7E}" type="datetimeFigureOut">
              <a:rPr lang="en-US" smtClean="0"/>
              <a:pPr/>
              <a:t>4/24/2023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97EE222-37CA-4087-9C6A-1073124C3E7E}" type="datetimeFigureOut">
              <a:rPr lang="en-US" smtClean="0"/>
              <a:pPr/>
              <a:t>4/24/2023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97EE222-37CA-4087-9C6A-1073124C3E7E}" type="datetimeFigureOut">
              <a:rPr lang="en-US" smtClean="0"/>
              <a:pPr/>
              <a:t>4/24/2023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97EE222-37CA-4087-9C6A-1073124C3E7E}" type="datetimeFigureOut">
              <a:rPr lang="en-US" smtClean="0"/>
              <a:pPr/>
              <a:t>4/24/2023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97EE222-37CA-4087-9C6A-1073124C3E7E}" type="datetimeFigureOut">
              <a:rPr lang="en-US" smtClean="0"/>
              <a:pPr/>
              <a:t>4/24/2023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7EE222-37CA-4087-9C6A-1073124C3E7E}" type="datetimeFigureOut">
              <a:rPr lang="en-US" smtClean="0"/>
              <a:pPr/>
              <a:t>4/24/2023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7EE222-37CA-4087-9C6A-1073124C3E7E}" type="datetimeFigureOut">
              <a:rPr lang="en-US" smtClean="0"/>
              <a:pPr/>
              <a:t>4/24/2023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F943FAD-ACFC-4E00-9DC5-AF96D180D0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EE222-37CA-4087-9C6A-1073124C3E7E}" type="datetimeFigureOut">
              <a:rPr lang="en-US" smtClean="0"/>
              <a:pPr/>
              <a:t>4/24/2023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43FAD-ACFC-4E00-9DC5-AF96D180D0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0" y="27384"/>
            <a:ext cx="9144000" cy="6858000"/>
          </a:xfrm>
          <a:blipFill>
            <a:blip r:embed="rId3" cstate="print"/>
            <a:stretch>
              <a:fillRect/>
            </a:stretch>
          </a:blipFill>
        </p:spPr>
        <p:txBody>
          <a:bodyPr>
            <a:noAutofit/>
          </a:bodyPr>
          <a:lstStyle/>
          <a:p>
            <a:r>
              <a:rPr lang="en-US" sz="7200" b="1" dirty="0" smtClean="0"/>
              <a:t>Diseases of the Cardiovascular </a:t>
            </a:r>
            <a:r>
              <a:rPr lang="en-US" sz="7200" b="1" dirty="0" err="1" smtClean="0"/>
              <a:t>Systeme</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r>
              <a:rPr lang="en-US" b="1" dirty="0" smtClean="0"/>
              <a:t>3- Mixed Venous Oxygen Tension</a:t>
            </a:r>
            <a:endParaRPr lang="en-US" dirty="0" smtClean="0"/>
          </a:p>
          <a:p>
            <a:r>
              <a:rPr lang="en-US" dirty="0" smtClean="0">
                <a:solidFill>
                  <a:srgbClr val="FF0000"/>
                </a:solidFill>
              </a:rPr>
              <a:t>In normal animals at rest, the oxygen tension of mixed venous blood is above 40 mm Hg, </a:t>
            </a:r>
          </a:p>
          <a:p>
            <a:r>
              <a:rPr lang="en-US" dirty="0" smtClean="0">
                <a:solidFill>
                  <a:srgbClr val="FF0000"/>
                </a:solidFill>
              </a:rPr>
              <a:t>When Stroke volume is reduced, the mixed venous oxygen</a:t>
            </a:r>
            <a:r>
              <a:rPr lang="en-US" b="1" dirty="0" smtClean="0">
                <a:solidFill>
                  <a:srgbClr val="FF0000"/>
                </a:solidFill>
              </a:rPr>
              <a:t> </a:t>
            </a:r>
            <a:r>
              <a:rPr lang="en-US" dirty="0" smtClean="0">
                <a:solidFill>
                  <a:srgbClr val="FF0000"/>
                </a:solidFill>
              </a:rPr>
              <a:t>tension falls below 40 mm Hg, reaching 15to 25 mm Hg resulting in severe shock and the arterial venous oxygen difference is large.</a:t>
            </a:r>
            <a:br>
              <a:rPr lang="en-US" dirty="0" smtClean="0">
                <a:solidFill>
                  <a:srgbClr val="FF0000"/>
                </a:solidFill>
              </a:rPr>
            </a:br>
            <a:r>
              <a:rPr lang="en-US" dirty="0" smtClean="0">
                <a:solidFill>
                  <a:srgbClr val="FF0000"/>
                </a:solidFill>
              </a:rPr>
              <a:t>There is also a redistribution of blood flow to vital organs</a:t>
            </a:r>
          </a:p>
          <a:p>
            <a:r>
              <a:rPr lang="en-US" b="1" dirty="0" smtClean="0"/>
              <a:t>4-</a:t>
            </a:r>
            <a:r>
              <a:rPr lang="en-US" dirty="0" smtClean="0"/>
              <a:t> </a:t>
            </a:r>
            <a:r>
              <a:rPr lang="en-US" b="1" dirty="0" smtClean="0"/>
              <a:t>Autonomic Nerve Activity</a:t>
            </a:r>
            <a:endParaRPr lang="en-US" dirty="0" smtClean="0"/>
          </a:p>
          <a:p>
            <a:r>
              <a:rPr lang="en-US" dirty="0" smtClean="0">
                <a:solidFill>
                  <a:srgbClr val="FF0000"/>
                </a:solidFill>
              </a:rPr>
              <a:t>It is evident that increased sympathetic nerve activity also plays a significant role in compensating for the failing ventricle which act by increase  heart rate and improving the contractility of the myocardium, and by increase venous return to the heart.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b="1" dirty="0" smtClean="0"/>
              <a:t>Measurement Of cardiac Reserve….</a:t>
            </a:r>
            <a:endParaRPr lang="en-US" dirty="0" smtClean="0"/>
          </a:p>
          <a:p>
            <a:r>
              <a:rPr lang="en-US" b="1" dirty="0" smtClean="0"/>
              <a:t>It can be done by …</a:t>
            </a:r>
            <a:endParaRPr lang="en-US" dirty="0" smtClean="0"/>
          </a:p>
          <a:p>
            <a:r>
              <a:rPr lang="en-US" dirty="0" smtClean="0">
                <a:solidFill>
                  <a:srgbClr val="FF0000"/>
                </a:solidFill>
              </a:rPr>
              <a:t>a-</a:t>
            </a:r>
            <a:r>
              <a:rPr lang="en-US" b="1" dirty="0" smtClean="0">
                <a:solidFill>
                  <a:srgbClr val="FF0000"/>
                </a:solidFill>
              </a:rPr>
              <a:t> </a:t>
            </a:r>
            <a:r>
              <a:rPr lang="en-US" dirty="0" smtClean="0">
                <a:solidFill>
                  <a:srgbClr val="FF0000"/>
                </a:solidFill>
              </a:rPr>
              <a:t>Assessment the heart rate</a:t>
            </a:r>
          </a:p>
          <a:p>
            <a:r>
              <a:rPr lang="en-US" dirty="0" smtClean="0">
                <a:solidFill>
                  <a:srgbClr val="FF0000"/>
                </a:solidFill>
              </a:rPr>
              <a:t>b-Assessment of the intensity of the heart sounds</a:t>
            </a:r>
          </a:p>
          <a:p>
            <a:r>
              <a:rPr lang="en-US" dirty="0" smtClean="0">
                <a:solidFill>
                  <a:srgbClr val="FF0000"/>
                </a:solidFill>
              </a:rPr>
              <a:t>c- The size of the heart</a:t>
            </a:r>
          </a:p>
          <a:p>
            <a:r>
              <a:rPr lang="en-US" dirty="0" smtClean="0">
                <a:solidFill>
                  <a:srgbClr val="FF0000"/>
                </a:solidFill>
              </a:rPr>
              <a:t>d-The characteristics of the pulse</a:t>
            </a:r>
          </a:p>
          <a:p>
            <a:r>
              <a:rPr lang="en-US" dirty="0" smtClean="0">
                <a:solidFill>
                  <a:srgbClr val="FF0000"/>
                </a:solidFill>
              </a:rPr>
              <a:t>e- The tolerance of the animal to exercise.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b="1" dirty="0" smtClean="0"/>
              <a:t>Cardiac Enlargement….</a:t>
            </a:r>
            <a:endParaRPr lang="en-US" dirty="0" smtClean="0"/>
          </a:p>
          <a:p>
            <a:r>
              <a:rPr lang="en-US" dirty="0" smtClean="0"/>
              <a:t>We had to know that the weight of the heart is greater in athletic animals than in nonathletic animals. Moreover, the heart weight in horses can be modestly increased during training as a result of physiologic hypertrophy.</a:t>
            </a:r>
          </a:p>
          <a:p>
            <a:r>
              <a:rPr lang="en-US" dirty="0" smtClean="0">
                <a:solidFill>
                  <a:srgbClr val="FF0000"/>
                </a:solidFill>
              </a:rPr>
              <a:t>In diseased animals The presences of cardiac enlargement on clinical examination is indicates the presence of a significant high flow volume load on the heart, due to the presence of myocardial disease and a reduction of cardiac reserve.</a:t>
            </a: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r>
              <a:rPr lang="en-US" dirty="0" smtClean="0">
                <a:solidFill>
                  <a:srgbClr val="FF0000"/>
                </a:solidFill>
              </a:rPr>
              <a:t>The enlargement of the heart is of two forms</a:t>
            </a:r>
          </a:p>
          <a:p>
            <a:r>
              <a:rPr lang="en-US" dirty="0" smtClean="0"/>
              <a:t>1- </a:t>
            </a:r>
            <a:r>
              <a:rPr lang="en-US" b="1" dirty="0" smtClean="0"/>
              <a:t>Cardiac hypertrophy (concentric hypertrophy)</a:t>
            </a:r>
            <a:endParaRPr lang="en-US" dirty="0" smtClean="0"/>
          </a:p>
          <a:p>
            <a:r>
              <a:rPr lang="en-US" dirty="0" smtClean="0">
                <a:solidFill>
                  <a:srgbClr val="FF0000"/>
                </a:solidFill>
              </a:rPr>
              <a:t>Is the usual response to an increased pressure load, resulting in hypertrophy of individual heart fibers with an increase in the number of contractile units and an increase in total muscle mass</a:t>
            </a:r>
            <a:r>
              <a:rPr lang="en-US" b="1" dirty="0" smtClean="0">
                <a:solidFill>
                  <a:srgbClr val="FF0000"/>
                </a:solidFill>
              </a:rPr>
              <a:t> </a:t>
            </a:r>
            <a:r>
              <a:rPr lang="en-US" dirty="0" smtClean="0">
                <a:solidFill>
                  <a:srgbClr val="FF0000"/>
                </a:solidFill>
              </a:rPr>
              <a:t>and accompanied by decreased capillary density with increase inter-capillary distance .</a:t>
            </a:r>
          </a:p>
          <a:p>
            <a:r>
              <a:rPr lang="en-US" dirty="0" smtClean="0">
                <a:solidFill>
                  <a:srgbClr val="FF0000"/>
                </a:solidFill>
              </a:rPr>
              <a:t>However, coronary blood flow will be limited.</a:t>
            </a:r>
          </a:p>
          <a:p>
            <a:r>
              <a:rPr lang="en-US" b="1" dirty="0" smtClean="0"/>
              <a:t>2-</a:t>
            </a:r>
            <a:r>
              <a:rPr lang="en-US" dirty="0" smtClean="0"/>
              <a:t> </a:t>
            </a:r>
            <a:r>
              <a:rPr lang="en-US" b="1" dirty="0" smtClean="0"/>
              <a:t>Cardiac dilatation</a:t>
            </a:r>
            <a:r>
              <a:rPr lang="en-US" dirty="0" smtClean="0"/>
              <a:t> </a:t>
            </a:r>
            <a:r>
              <a:rPr lang="en-US" b="1" dirty="0" smtClean="0"/>
              <a:t>(eccentric hypertrophy) </a:t>
            </a:r>
            <a:endParaRPr lang="en-US" dirty="0" smtClean="0"/>
          </a:p>
          <a:p>
            <a:r>
              <a:rPr lang="en-US" dirty="0" smtClean="0">
                <a:solidFill>
                  <a:srgbClr val="FF0000"/>
                </a:solidFill>
              </a:rPr>
              <a:t>Is the usual response to an increased volume load results from fiber re-arrangement terminated with dilatation of cardiac champers which can eject a larger volume of blood as cardiac output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r>
              <a:rPr lang="en-US" b="1" dirty="0" smtClean="0"/>
              <a:t>Special Examination of the Cardiovascular System</a:t>
            </a:r>
            <a:endParaRPr lang="en-US" dirty="0" smtClean="0"/>
          </a:p>
          <a:p>
            <a:r>
              <a:rPr lang="en-US" b="1" dirty="0" smtClean="0"/>
              <a:t>1-Examination of the heart ….which include examination of </a:t>
            </a:r>
            <a:endParaRPr lang="en-US" dirty="0" smtClean="0"/>
          </a:p>
          <a:p>
            <a:pPr lvl="0"/>
            <a:r>
              <a:rPr lang="en-US" dirty="0" smtClean="0">
                <a:solidFill>
                  <a:srgbClr val="FF0000"/>
                </a:solidFill>
              </a:rPr>
              <a:t>Heart rate </a:t>
            </a:r>
          </a:p>
          <a:p>
            <a:pPr lvl="0"/>
            <a:r>
              <a:rPr lang="en-US" dirty="0" smtClean="0">
                <a:solidFill>
                  <a:srgbClr val="FF0000"/>
                </a:solidFill>
              </a:rPr>
              <a:t>Heart rhythm </a:t>
            </a:r>
          </a:p>
          <a:p>
            <a:pPr lvl="0"/>
            <a:r>
              <a:rPr lang="en-US" dirty="0" smtClean="0">
                <a:solidFill>
                  <a:srgbClr val="FF0000"/>
                </a:solidFill>
              </a:rPr>
              <a:t>Heart quality </a:t>
            </a:r>
          </a:p>
          <a:p>
            <a:pPr lvl="0"/>
            <a:r>
              <a:rPr lang="en-US" dirty="0" smtClean="0">
                <a:solidFill>
                  <a:srgbClr val="FF0000"/>
                </a:solidFill>
              </a:rPr>
              <a:t>Abnormal heart sounds </a:t>
            </a:r>
          </a:p>
          <a:p>
            <a:r>
              <a:rPr lang="en-US" dirty="0" smtClean="0"/>
              <a:t>2</a:t>
            </a:r>
            <a:r>
              <a:rPr lang="en-US" b="1" dirty="0" smtClean="0"/>
              <a:t>-Examination of arterial pulse and arterial blood pressure </a:t>
            </a:r>
            <a:endParaRPr lang="en-US" dirty="0" smtClean="0"/>
          </a:p>
          <a:p>
            <a:r>
              <a:rPr lang="en-US" b="1" dirty="0" smtClean="0">
                <a:solidFill>
                  <a:srgbClr val="FF0000"/>
                </a:solidFill>
              </a:rPr>
              <a:t>3-Examination of Jugular vein </a:t>
            </a:r>
            <a:endParaRPr lang="en-US" dirty="0" smtClean="0">
              <a:solidFill>
                <a:srgbClr val="FF0000"/>
              </a:solidFill>
            </a:endParaRPr>
          </a:p>
          <a:p>
            <a:r>
              <a:rPr lang="en-US" b="1" dirty="0" smtClean="0">
                <a:solidFill>
                  <a:srgbClr val="FF0000"/>
                </a:solidFill>
              </a:rPr>
              <a:t>4-Percussion Of The Thorax To Identify The Cardiac Dullness Area</a:t>
            </a:r>
            <a:endParaRPr lang="en-US" dirty="0" smtClean="0">
              <a:solidFill>
                <a:srgbClr val="FF0000"/>
              </a:solidFill>
            </a:endParaRPr>
          </a:p>
          <a:p>
            <a:r>
              <a:rPr lang="en-US" b="1" dirty="0" smtClean="0"/>
              <a:t>5-Exercise Tolerance</a:t>
            </a:r>
            <a:endParaRPr lang="en-US" dirty="0" smtClean="0"/>
          </a:p>
          <a:p>
            <a:r>
              <a:rPr lang="en-US" dirty="0" smtClean="0"/>
              <a:t>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ctr">
              <a:buNone/>
            </a:pPr>
            <a:r>
              <a:rPr lang="en-US" b="1" dirty="0" smtClean="0">
                <a:solidFill>
                  <a:srgbClr val="FF0000"/>
                </a:solidFill>
              </a:rPr>
              <a:t>Manifestations of Circulatory Failure</a:t>
            </a:r>
            <a:endParaRPr lang="en-US" dirty="0" smtClean="0"/>
          </a:p>
          <a:p>
            <a:pPr>
              <a:buNone/>
            </a:pPr>
            <a:r>
              <a:rPr lang="en-US" b="1" dirty="0" smtClean="0"/>
              <a:t>1-Acute Heart Failure    </a:t>
            </a:r>
            <a:endParaRPr lang="en-US" dirty="0" smtClean="0"/>
          </a:p>
          <a:p>
            <a:pPr>
              <a:buNone/>
            </a:pPr>
            <a:r>
              <a:rPr lang="en-US" b="1" dirty="0" smtClean="0"/>
              <a:t>Etiology ….</a:t>
            </a:r>
            <a:endParaRPr lang="en-US" dirty="0" smtClean="0"/>
          </a:p>
          <a:p>
            <a:r>
              <a:rPr lang="en-US" dirty="0" smtClean="0">
                <a:solidFill>
                  <a:srgbClr val="FF0000"/>
                </a:solidFill>
              </a:rPr>
              <a:t>1-It occur due to severe defect in filling; when there is failure of the heart as a pump, caused by severe tachycardia, </a:t>
            </a:r>
            <a:r>
              <a:rPr lang="en-US" dirty="0" err="1" smtClean="0">
                <a:solidFill>
                  <a:srgbClr val="FF0000"/>
                </a:solidFill>
              </a:rPr>
              <a:t>bradycardia</a:t>
            </a:r>
            <a:r>
              <a:rPr lang="en-US" dirty="0" smtClean="0">
                <a:solidFill>
                  <a:srgbClr val="FF0000"/>
                </a:solidFill>
              </a:rPr>
              <a:t> and where there is a sudden increase in workload.</a:t>
            </a:r>
          </a:p>
          <a:p>
            <a:r>
              <a:rPr lang="en-US" dirty="0" smtClean="0">
                <a:solidFill>
                  <a:srgbClr val="FF0000"/>
                </a:solidFill>
              </a:rPr>
              <a:t>2-Severe excitement </a:t>
            </a:r>
          </a:p>
          <a:p>
            <a:r>
              <a:rPr lang="en-US" dirty="0" smtClean="0"/>
              <a:t>3-</a:t>
            </a:r>
            <a:r>
              <a:rPr lang="en-US" b="1" dirty="0" smtClean="0"/>
              <a:t> </a:t>
            </a:r>
            <a:r>
              <a:rPr lang="en-US" dirty="0" smtClean="0"/>
              <a:t>Sudden onset of a severe arrhythmia, rupture of a heart valve or vessel, pericardial </a:t>
            </a:r>
            <a:r>
              <a:rPr lang="en-US" dirty="0" err="1" smtClean="0"/>
              <a:t>tamponade</a:t>
            </a:r>
            <a:r>
              <a:rPr lang="en-US" dirty="0" smtClean="0"/>
              <a:t> </a:t>
            </a:r>
            <a:r>
              <a:rPr lang="ar-IQ" dirty="0" smtClean="0"/>
              <a:t>سدادة </a:t>
            </a:r>
            <a:r>
              <a:rPr lang="ar-IQ" dirty="0" err="1" smtClean="0"/>
              <a:t>التامور</a:t>
            </a:r>
            <a:r>
              <a:rPr lang="ar-IQ" dirty="0" smtClean="0"/>
              <a:t> </a:t>
            </a:r>
            <a:endParaRPr lang="en-US" dirty="0" smtClean="0"/>
          </a:p>
          <a:p>
            <a:r>
              <a:rPr lang="en-US" dirty="0" smtClean="0">
                <a:solidFill>
                  <a:srgbClr val="FF0000"/>
                </a:solidFill>
              </a:rPr>
              <a:t>4-</a:t>
            </a:r>
            <a:r>
              <a:rPr lang="en-US" b="1" dirty="0" smtClean="0">
                <a:solidFill>
                  <a:srgbClr val="FF0000"/>
                </a:solidFill>
              </a:rPr>
              <a:t> </a:t>
            </a:r>
            <a:r>
              <a:rPr lang="en-US" dirty="0" smtClean="0">
                <a:solidFill>
                  <a:srgbClr val="FF0000"/>
                </a:solidFill>
              </a:rPr>
              <a:t>Aortic and pulmonary artery rupture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r>
              <a:rPr lang="en-US" dirty="0" smtClean="0">
                <a:solidFill>
                  <a:srgbClr val="FF0000"/>
                </a:solidFill>
              </a:rPr>
              <a:t>5-</a:t>
            </a:r>
            <a:r>
              <a:rPr lang="en-US" b="1" dirty="0" smtClean="0">
                <a:solidFill>
                  <a:srgbClr val="FF0000"/>
                </a:solidFill>
              </a:rPr>
              <a:t> </a:t>
            </a:r>
            <a:r>
              <a:rPr lang="en-US" dirty="0" smtClean="0">
                <a:solidFill>
                  <a:srgbClr val="FF0000"/>
                </a:solidFill>
              </a:rPr>
              <a:t>Myocarditis,  as in </a:t>
            </a:r>
            <a:r>
              <a:rPr lang="en-US" dirty="0" err="1" smtClean="0">
                <a:solidFill>
                  <a:srgbClr val="FF0000"/>
                </a:solidFill>
              </a:rPr>
              <a:t>encephalomyocarditis</a:t>
            </a:r>
            <a:r>
              <a:rPr lang="en-US" dirty="0" smtClean="0">
                <a:solidFill>
                  <a:srgbClr val="FF0000"/>
                </a:solidFill>
              </a:rPr>
              <a:t> virus, and FMD</a:t>
            </a:r>
          </a:p>
          <a:p>
            <a:r>
              <a:rPr lang="en-US" dirty="0" smtClean="0"/>
              <a:t>6-</a:t>
            </a:r>
            <a:r>
              <a:rPr lang="en-US" b="1" dirty="0" smtClean="0"/>
              <a:t> </a:t>
            </a:r>
            <a:r>
              <a:rPr lang="en-US" dirty="0" smtClean="0"/>
              <a:t>Nutritional deficiency </a:t>
            </a:r>
            <a:r>
              <a:rPr lang="en-US" dirty="0" err="1" smtClean="0"/>
              <a:t>myopathy</a:t>
            </a:r>
            <a:r>
              <a:rPr lang="en-US" dirty="0" smtClean="0"/>
              <a:t>,  as in copper or selenium deficiency</a:t>
            </a:r>
          </a:p>
          <a:p>
            <a:r>
              <a:rPr lang="en-US" dirty="0" smtClean="0">
                <a:solidFill>
                  <a:srgbClr val="FF0000"/>
                </a:solidFill>
              </a:rPr>
              <a:t>7-</a:t>
            </a:r>
            <a:r>
              <a:rPr lang="en-US" b="1" dirty="0" smtClean="0">
                <a:solidFill>
                  <a:srgbClr val="FF0000"/>
                </a:solidFill>
              </a:rPr>
              <a:t> </a:t>
            </a:r>
            <a:r>
              <a:rPr lang="en-US" dirty="0" smtClean="0">
                <a:solidFill>
                  <a:srgbClr val="FF0000"/>
                </a:solidFill>
              </a:rPr>
              <a:t>Plant poisoning, e.g., </a:t>
            </a:r>
            <a:r>
              <a:rPr lang="en-US" i="1" dirty="0" err="1" smtClean="0">
                <a:solidFill>
                  <a:srgbClr val="FF0000"/>
                </a:solidFill>
              </a:rPr>
              <a:t>Phalaris</a:t>
            </a:r>
            <a:r>
              <a:rPr lang="en-US" i="1" dirty="0" smtClean="0">
                <a:solidFill>
                  <a:srgbClr val="FF0000"/>
                </a:solidFill>
              </a:rPr>
              <a:t> </a:t>
            </a:r>
            <a:r>
              <a:rPr lang="en-US" dirty="0" smtClean="0">
                <a:solidFill>
                  <a:srgbClr val="FF0000"/>
                </a:solidFill>
              </a:rPr>
              <a:t>spp., white snake root</a:t>
            </a:r>
            <a:br>
              <a:rPr lang="en-US" dirty="0" smtClean="0">
                <a:solidFill>
                  <a:srgbClr val="FF0000"/>
                </a:solidFill>
              </a:rPr>
            </a:br>
            <a:r>
              <a:rPr lang="en-US" dirty="0" smtClean="0">
                <a:solidFill>
                  <a:srgbClr val="FF0000"/>
                </a:solidFill>
              </a:rPr>
              <a:t>8-Electrocution and lightning strike</a:t>
            </a:r>
          </a:p>
          <a:p>
            <a:r>
              <a:rPr lang="en-US" dirty="0" smtClean="0"/>
              <a:t>9-</a:t>
            </a:r>
            <a:r>
              <a:rPr lang="en-US" b="1" dirty="0" smtClean="0"/>
              <a:t> </a:t>
            </a:r>
            <a:r>
              <a:rPr lang="en-US" dirty="0" smtClean="0"/>
              <a:t>Iatrogenic, as in IV calcium </a:t>
            </a:r>
            <a:r>
              <a:rPr lang="en-US" dirty="0" err="1" smtClean="0"/>
              <a:t>gluconate</a:t>
            </a:r>
            <a:r>
              <a:rPr lang="en-US" dirty="0" smtClean="0"/>
              <a:t> or </a:t>
            </a:r>
            <a:r>
              <a:rPr lang="en-US" dirty="0" err="1" smtClean="0"/>
              <a:t>borogluconate</a:t>
            </a:r>
            <a:r>
              <a:rPr lang="en-US" dirty="0" smtClean="0"/>
              <a:t> administration, or </a:t>
            </a:r>
            <a:br>
              <a:rPr lang="en-US" dirty="0" smtClean="0"/>
            </a:br>
            <a:r>
              <a:rPr lang="en-US" dirty="0" smtClean="0"/>
              <a:t>Xylazine.</a:t>
            </a:r>
          </a:p>
          <a:p>
            <a:r>
              <a:rPr lang="en-US" dirty="0" smtClean="0">
                <a:solidFill>
                  <a:srgbClr val="FF0000"/>
                </a:solidFill>
              </a:rPr>
              <a:t>10-</a:t>
            </a:r>
            <a:r>
              <a:rPr lang="en-US" b="1" dirty="0" smtClean="0">
                <a:solidFill>
                  <a:srgbClr val="FF0000"/>
                </a:solidFill>
              </a:rPr>
              <a:t> </a:t>
            </a:r>
            <a:r>
              <a:rPr lang="en-US" dirty="0" smtClean="0">
                <a:solidFill>
                  <a:srgbClr val="FF0000"/>
                </a:solidFill>
              </a:rPr>
              <a:t>Rupture of aortic valve </a:t>
            </a:r>
          </a:p>
          <a:p>
            <a:r>
              <a:rPr lang="en-US" dirty="0" smtClean="0"/>
              <a:t>11-Acute anaphylaxis</a:t>
            </a:r>
          </a:p>
          <a:p>
            <a:r>
              <a:rPr lang="en-US" dirty="0" smtClean="0">
                <a:solidFill>
                  <a:srgbClr val="FF0000"/>
                </a:solidFill>
              </a:rPr>
              <a:t>12-Deep anesthesia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r>
              <a:rPr lang="en-US" b="1" dirty="0" smtClean="0"/>
              <a:t>Clinical Findings….</a:t>
            </a:r>
            <a:endParaRPr lang="en-US" dirty="0" smtClean="0"/>
          </a:p>
          <a:p>
            <a:r>
              <a:rPr lang="en-US" b="1" dirty="0" smtClean="0"/>
              <a:t>1- </a:t>
            </a:r>
            <a:r>
              <a:rPr lang="en-US" dirty="0" smtClean="0">
                <a:solidFill>
                  <a:srgbClr val="FF0000"/>
                </a:solidFill>
              </a:rPr>
              <a:t>The acute syndrome may occur while the animal is at rest but is most common during periods of excitement or activity</a:t>
            </a:r>
          </a:p>
          <a:p>
            <a:r>
              <a:rPr lang="en-US" dirty="0" smtClean="0"/>
              <a:t>2-</a:t>
            </a:r>
            <a:r>
              <a:rPr lang="en-US" b="1" dirty="0" smtClean="0">
                <a:solidFill>
                  <a:srgbClr val="FF0000"/>
                </a:solidFill>
              </a:rPr>
              <a:t> </a:t>
            </a:r>
            <a:r>
              <a:rPr lang="en-US" dirty="0" smtClean="0">
                <a:solidFill>
                  <a:srgbClr val="FF0000"/>
                </a:solidFill>
              </a:rPr>
              <a:t>The animal usually shows </a:t>
            </a:r>
            <a:r>
              <a:rPr lang="en-US" b="1" dirty="0" err="1" smtClean="0">
                <a:solidFill>
                  <a:srgbClr val="FF0000"/>
                </a:solidFill>
              </a:rPr>
              <a:t>dyspnea</a:t>
            </a:r>
            <a:r>
              <a:rPr lang="en-US" dirty="0" smtClean="0">
                <a:solidFill>
                  <a:srgbClr val="FF0000"/>
                </a:solidFill>
              </a:rPr>
              <a:t>, staggering, and </a:t>
            </a:r>
            <a:r>
              <a:rPr lang="en-US" b="1" dirty="0" smtClean="0">
                <a:solidFill>
                  <a:srgbClr val="FF0000"/>
                </a:solidFill>
              </a:rPr>
              <a:t>falling</a:t>
            </a:r>
            <a:r>
              <a:rPr lang="en-US" dirty="0" smtClean="0">
                <a:solidFill>
                  <a:srgbClr val="FF0000"/>
                </a:solidFill>
              </a:rPr>
              <a:t>, and </a:t>
            </a:r>
            <a:r>
              <a:rPr lang="en-US" b="1" dirty="0" smtClean="0">
                <a:solidFill>
                  <a:srgbClr val="FF0000"/>
                </a:solidFill>
              </a:rPr>
              <a:t>death </a:t>
            </a:r>
            <a:r>
              <a:rPr lang="en-US" dirty="0" smtClean="0">
                <a:solidFill>
                  <a:srgbClr val="FF0000"/>
                </a:solidFill>
              </a:rPr>
              <a:t>often follows within seconds or minutes of the first appearance of signs.</a:t>
            </a:r>
          </a:p>
          <a:p>
            <a:r>
              <a:rPr lang="en-US" dirty="0" smtClean="0"/>
              <a:t>3-</a:t>
            </a:r>
            <a:r>
              <a:rPr lang="en-US" dirty="0" smtClean="0">
                <a:solidFill>
                  <a:srgbClr val="FF0000"/>
                </a:solidFill>
              </a:rPr>
              <a:t>Pallness of mucous membranes </a:t>
            </a:r>
          </a:p>
          <a:p>
            <a:r>
              <a:rPr lang="en-US" dirty="0" smtClean="0"/>
              <a:t>4-</a:t>
            </a:r>
            <a:r>
              <a:rPr lang="en-US" dirty="0" smtClean="0">
                <a:solidFill>
                  <a:srgbClr val="FF0000"/>
                </a:solidFill>
              </a:rPr>
              <a:t>Clonic convulsion with in coordination </a:t>
            </a:r>
          </a:p>
          <a:p>
            <a:r>
              <a:rPr lang="en-US" dirty="0" smtClean="0">
                <a:solidFill>
                  <a:srgbClr val="FF0000"/>
                </a:solidFill>
              </a:rPr>
              <a:t>5-</a:t>
            </a:r>
            <a:r>
              <a:rPr lang="en-US" b="1" dirty="0" smtClean="0">
                <a:solidFill>
                  <a:srgbClr val="FF0000"/>
                </a:solidFill>
              </a:rPr>
              <a:t> </a:t>
            </a:r>
            <a:r>
              <a:rPr lang="en-US" dirty="0" smtClean="0">
                <a:solidFill>
                  <a:srgbClr val="FF0000"/>
                </a:solidFill>
              </a:rPr>
              <a:t>weakness or absence of a palpable pulse and </a:t>
            </a:r>
            <a:r>
              <a:rPr lang="en-US" dirty="0" err="1" smtClean="0">
                <a:solidFill>
                  <a:srgbClr val="FF0000"/>
                </a:solidFill>
              </a:rPr>
              <a:t>bradycardia</a:t>
            </a:r>
            <a:r>
              <a:rPr lang="en-US" dirty="0" smtClean="0">
                <a:solidFill>
                  <a:srgbClr val="FF0000"/>
                </a:solidFill>
              </a:rPr>
              <a:t>,</a:t>
            </a:r>
            <a:br>
              <a:rPr lang="en-US" dirty="0" smtClean="0">
                <a:solidFill>
                  <a:srgbClr val="FF0000"/>
                </a:solidFill>
              </a:rPr>
            </a:br>
            <a:r>
              <a:rPr lang="en-US" dirty="0" smtClean="0">
                <a:solidFill>
                  <a:srgbClr val="FF0000"/>
                </a:solidFill>
              </a:rPr>
              <a:t>tachycardia, or absence of heart sounds</a:t>
            </a:r>
          </a:p>
          <a:p>
            <a:r>
              <a:rPr lang="en-US" dirty="0" smtClean="0"/>
              <a:t>5-</a:t>
            </a:r>
            <a:r>
              <a:rPr lang="en-US" b="1" dirty="0" smtClean="0">
                <a:solidFill>
                  <a:srgbClr val="FF0000"/>
                </a:solidFill>
              </a:rPr>
              <a:t> </a:t>
            </a:r>
            <a:r>
              <a:rPr lang="en-US" dirty="0" smtClean="0">
                <a:solidFill>
                  <a:srgbClr val="FF0000"/>
                </a:solidFill>
              </a:rPr>
              <a:t>Death is usually preceded by deep, </a:t>
            </a:r>
            <a:r>
              <a:rPr lang="en-US" b="1" dirty="0" err="1" smtClean="0">
                <a:solidFill>
                  <a:srgbClr val="FF0000"/>
                </a:solidFill>
              </a:rPr>
              <a:t>asphyxial</a:t>
            </a:r>
            <a:r>
              <a:rPr lang="en-US" b="1" dirty="0" smtClean="0">
                <a:solidFill>
                  <a:srgbClr val="FF0000"/>
                </a:solidFill>
              </a:rPr>
              <a:t> gasps</a:t>
            </a:r>
            <a:endParaRPr lang="en-US" dirty="0" smtClean="0">
              <a:solidFill>
                <a:srgbClr val="FF0000"/>
              </a:solidFill>
            </a:endParaRPr>
          </a:p>
          <a:p>
            <a:r>
              <a:rPr lang="en-US" b="1" dirty="0" smtClean="0"/>
              <a:t>Treatment….</a:t>
            </a:r>
            <a:br>
              <a:rPr lang="en-US" b="1" dirty="0" smtClean="0"/>
            </a:br>
            <a:r>
              <a:rPr lang="en-US" dirty="0" smtClean="0"/>
              <a:t>Treatment of acute heart failure is not usually possible or practical in large animals because of the short course of the disease</a:t>
            </a:r>
          </a:p>
          <a:p>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buNone/>
            </a:pPr>
            <a:r>
              <a:rPr lang="en-US" b="1" dirty="0" smtClean="0"/>
              <a:t>2-Chronic (Congestive) Heart Failure</a:t>
            </a:r>
            <a:endParaRPr lang="en-US" dirty="0" smtClean="0"/>
          </a:p>
          <a:p>
            <a:pPr>
              <a:buNone/>
            </a:pPr>
            <a:r>
              <a:rPr lang="en-US" b="1" dirty="0" smtClean="0"/>
              <a:t>Etiology ….</a:t>
            </a:r>
            <a:endParaRPr lang="en-US" dirty="0" smtClean="0"/>
          </a:p>
          <a:p>
            <a:r>
              <a:rPr lang="en-US" dirty="0" smtClean="0">
                <a:solidFill>
                  <a:srgbClr val="FF0000"/>
                </a:solidFill>
              </a:rPr>
              <a:t>1-</a:t>
            </a:r>
            <a:r>
              <a:rPr lang="en-US" b="1" dirty="0" smtClean="0">
                <a:solidFill>
                  <a:srgbClr val="FF0000"/>
                </a:solidFill>
              </a:rPr>
              <a:t> Valvular Disease such as </a:t>
            </a:r>
            <a:endParaRPr lang="en-US" dirty="0" smtClean="0">
              <a:solidFill>
                <a:srgbClr val="FF0000"/>
              </a:solidFill>
            </a:endParaRPr>
          </a:p>
          <a:p>
            <a:pPr lvl="0"/>
            <a:r>
              <a:rPr lang="en-US" dirty="0" smtClean="0">
                <a:solidFill>
                  <a:srgbClr val="FF0000"/>
                </a:solidFill>
              </a:rPr>
              <a:t>Valvular stenosis or valvular insufficiency </a:t>
            </a:r>
          </a:p>
          <a:p>
            <a:pPr lvl="0"/>
            <a:r>
              <a:rPr lang="en-US" dirty="0" smtClean="0">
                <a:solidFill>
                  <a:srgbClr val="FF0000"/>
                </a:solidFill>
              </a:rPr>
              <a:t>Congenital valvular defects </a:t>
            </a:r>
          </a:p>
          <a:p>
            <a:pPr lvl="0"/>
            <a:r>
              <a:rPr lang="en-US" dirty="0" smtClean="0">
                <a:solidFill>
                  <a:srgbClr val="FF0000"/>
                </a:solidFill>
              </a:rPr>
              <a:t>Rupture of valve </a:t>
            </a:r>
          </a:p>
          <a:p>
            <a:r>
              <a:rPr lang="en-US" dirty="0" smtClean="0"/>
              <a:t>2-</a:t>
            </a:r>
            <a:r>
              <a:rPr lang="en-US" b="1" dirty="0" smtClean="0"/>
              <a:t> Myocardial Disease such as </a:t>
            </a:r>
            <a:endParaRPr lang="en-US" dirty="0" smtClean="0"/>
          </a:p>
          <a:p>
            <a:pPr lvl="0"/>
            <a:r>
              <a:rPr lang="en-US" dirty="0" smtClean="0">
                <a:solidFill>
                  <a:srgbClr val="FF0000"/>
                </a:solidFill>
              </a:rPr>
              <a:t>Myocarditis: bacterial, viral, parasitic, or toxic</a:t>
            </a:r>
          </a:p>
          <a:p>
            <a:pPr lvl="0"/>
            <a:r>
              <a:rPr lang="en-US" dirty="0" smtClean="0">
                <a:solidFill>
                  <a:srgbClr val="FF0000"/>
                </a:solidFill>
              </a:rPr>
              <a:t>Myocardial degeneration: nutritional or toxic</a:t>
            </a:r>
          </a:p>
          <a:p>
            <a:pPr lvl="0"/>
            <a:r>
              <a:rPr lang="en-US" dirty="0" smtClean="0">
                <a:solidFill>
                  <a:srgbClr val="FF0000"/>
                </a:solidFill>
              </a:rPr>
              <a:t>Congenital or hereditary </a:t>
            </a:r>
            <a:r>
              <a:rPr lang="en-US" dirty="0" err="1" smtClean="0">
                <a:solidFill>
                  <a:srgbClr val="FF0000"/>
                </a:solidFill>
              </a:rPr>
              <a:t>cardiomyopathy</a:t>
            </a:r>
            <a:endParaRPr lang="en-US" dirty="0" smtClean="0">
              <a:solidFill>
                <a:srgbClr val="FF0000"/>
              </a:solidFill>
            </a:endParaRPr>
          </a:p>
          <a:p>
            <a:pPr lvl="0"/>
            <a:r>
              <a:rPr lang="en-US" dirty="0" smtClean="0">
                <a:solidFill>
                  <a:srgbClr val="FF0000"/>
                </a:solidFill>
              </a:rPr>
              <a:t>Toxins affecting cardiac conduction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20000"/>
          </a:bodyPr>
          <a:lstStyle/>
          <a:p>
            <a:r>
              <a:rPr lang="en-US" dirty="0" smtClean="0"/>
              <a:t>3-</a:t>
            </a:r>
            <a:r>
              <a:rPr lang="en-US" b="1" dirty="0" smtClean="0"/>
              <a:t> Congenital Anatomic Defects such as </a:t>
            </a:r>
            <a:endParaRPr lang="en-US" dirty="0" smtClean="0"/>
          </a:p>
          <a:p>
            <a:pPr lvl="0"/>
            <a:r>
              <a:rPr lang="en-US" dirty="0" smtClean="0">
                <a:solidFill>
                  <a:srgbClr val="FF0000"/>
                </a:solidFill>
              </a:rPr>
              <a:t>Cardiac defects, such as ventricular or atrial </a:t>
            </a:r>
            <a:r>
              <a:rPr lang="en-US" dirty="0" err="1" smtClean="0">
                <a:solidFill>
                  <a:srgbClr val="FF0000"/>
                </a:solidFill>
              </a:rPr>
              <a:t>septal</a:t>
            </a:r>
            <a:r>
              <a:rPr lang="en-US" dirty="0" smtClean="0">
                <a:solidFill>
                  <a:srgbClr val="FF0000"/>
                </a:solidFill>
              </a:rPr>
              <a:t> defects, </a:t>
            </a:r>
            <a:r>
              <a:rPr lang="en-US" dirty="0" err="1" smtClean="0">
                <a:solidFill>
                  <a:srgbClr val="FF0000"/>
                </a:solidFill>
              </a:rPr>
              <a:t>tetralogy</a:t>
            </a:r>
            <a:r>
              <a:rPr lang="en-US" dirty="0" smtClean="0">
                <a:solidFill>
                  <a:srgbClr val="FF0000"/>
                </a:solidFill>
              </a:rPr>
              <a:t> of </a:t>
            </a:r>
            <a:r>
              <a:rPr lang="en-US" dirty="0" err="1" smtClean="0">
                <a:solidFill>
                  <a:srgbClr val="FF0000"/>
                </a:solidFill>
              </a:rPr>
              <a:t>Fallot</a:t>
            </a:r>
            <a:r>
              <a:rPr lang="en-US" dirty="0" smtClean="0">
                <a:solidFill>
                  <a:srgbClr val="FF0000"/>
                </a:solidFill>
              </a:rPr>
              <a:t> Vascular abnormalities,</a:t>
            </a:r>
            <a:r>
              <a:rPr lang="en-US" b="1" dirty="0" smtClean="0">
                <a:solidFill>
                  <a:srgbClr val="FF0000"/>
                </a:solidFill>
              </a:rPr>
              <a:t> </a:t>
            </a:r>
            <a:r>
              <a:rPr lang="en-US" dirty="0" smtClean="0">
                <a:solidFill>
                  <a:srgbClr val="FF0000"/>
                </a:solidFill>
              </a:rPr>
              <a:t>patent </a:t>
            </a:r>
            <a:r>
              <a:rPr lang="en-US" dirty="0" err="1" smtClean="0">
                <a:solidFill>
                  <a:srgbClr val="FF0000"/>
                </a:solidFill>
              </a:rPr>
              <a:t>ductus</a:t>
            </a:r>
            <a:r>
              <a:rPr lang="en-US" dirty="0" smtClean="0">
                <a:solidFill>
                  <a:srgbClr val="FF0000"/>
                </a:solidFill>
              </a:rPr>
              <a:t> </a:t>
            </a:r>
            <a:r>
              <a:rPr lang="en-US" dirty="0" err="1" smtClean="0">
                <a:solidFill>
                  <a:srgbClr val="FF0000"/>
                </a:solidFill>
              </a:rPr>
              <a:t>arteriosis</a:t>
            </a:r>
            <a:endParaRPr lang="en-US" dirty="0" smtClean="0">
              <a:solidFill>
                <a:srgbClr val="FF0000"/>
              </a:solidFill>
            </a:endParaRPr>
          </a:p>
          <a:p>
            <a:r>
              <a:rPr lang="en-US" dirty="0" smtClean="0"/>
              <a:t>4-</a:t>
            </a:r>
            <a:r>
              <a:rPr lang="en-US" b="1" dirty="0" smtClean="0"/>
              <a:t> Hypertension… such as </a:t>
            </a:r>
            <a:endParaRPr lang="en-US" dirty="0" smtClean="0"/>
          </a:p>
          <a:p>
            <a:pPr lvl="0"/>
            <a:r>
              <a:rPr lang="en-US" dirty="0" smtClean="0">
                <a:solidFill>
                  <a:srgbClr val="FF0000"/>
                </a:solidFill>
              </a:rPr>
              <a:t>Pulmonary hypertension: high altitude disease, </a:t>
            </a:r>
            <a:r>
              <a:rPr lang="en-US" dirty="0" err="1" smtClean="0">
                <a:solidFill>
                  <a:srgbClr val="FF0000"/>
                </a:solidFill>
              </a:rPr>
              <a:t>cor</a:t>
            </a:r>
            <a:r>
              <a:rPr lang="en-US" dirty="0" smtClean="0">
                <a:solidFill>
                  <a:srgbClr val="FF0000"/>
                </a:solidFill>
              </a:rPr>
              <a:t> </a:t>
            </a:r>
            <a:r>
              <a:rPr lang="en-US" dirty="0" err="1" smtClean="0">
                <a:solidFill>
                  <a:srgbClr val="FF0000"/>
                </a:solidFill>
              </a:rPr>
              <a:t>pulmonale</a:t>
            </a:r>
            <a:endParaRPr lang="en-US" dirty="0" smtClean="0">
              <a:solidFill>
                <a:srgbClr val="FF0000"/>
              </a:solidFill>
            </a:endParaRPr>
          </a:p>
          <a:p>
            <a:pPr lvl="0"/>
            <a:r>
              <a:rPr lang="en-US" dirty="0" smtClean="0">
                <a:solidFill>
                  <a:srgbClr val="FF0000"/>
                </a:solidFill>
              </a:rPr>
              <a:t>Systemic hypertension</a:t>
            </a:r>
          </a:p>
          <a:p>
            <a:r>
              <a:rPr lang="en-US" b="1" dirty="0" smtClean="0"/>
              <a:t>5-</a:t>
            </a:r>
            <a:r>
              <a:rPr lang="en-US" dirty="0" smtClean="0"/>
              <a:t> </a:t>
            </a:r>
            <a:r>
              <a:rPr lang="en-US" b="1" dirty="0" smtClean="0"/>
              <a:t>Pressure Load</a:t>
            </a:r>
            <a:endParaRPr lang="en-US" dirty="0" smtClean="0"/>
          </a:p>
          <a:p>
            <a:r>
              <a:rPr lang="en-US" dirty="0" smtClean="0">
                <a:solidFill>
                  <a:srgbClr val="FF0000"/>
                </a:solidFill>
              </a:rPr>
              <a:t>It occur with lesions that produce an obstruction to outflow, such as aortic or pulmonary valve stenosis, during which the heart is required to perform more work to eject an equivalent amount of blood.</a:t>
            </a:r>
          </a:p>
          <a:p>
            <a:r>
              <a:rPr lang="en-US" b="1" dirty="0" smtClean="0"/>
              <a:t>6-Volume Load</a:t>
            </a:r>
            <a:endParaRPr lang="en-US" dirty="0" smtClean="0"/>
          </a:p>
          <a:p>
            <a:r>
              <a:rPr lang="en-US" dirty="0" smtClean="0">
                <a:solidFill>
                  <a:srgbClr val="FF0000"/>
                </a:solidFill>
              </a:rPr>
              <a:t>Volume loads (flow loads) are common with both acquired and congenital heart defects. As In aortic valve and mitral valve insufficiency.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عنصر نائب للمحتوى 2"/>
          <p:cNvSpPr>
            <a:spLocks noGrp="1"/>
          </p:cNvSpPr>
          <p:nvPr>
            <p:ph idx="1"/>
          </p:nvPr>
        </p:nvSpPr>
        <p:spPr>
          <a:xfrm>
            <a:off x="0" y="0"/>
            <a:ext cx="9144000" cy="6858000"/>
          </a:xfrm>
        </p:spPr>
        <p:txBody>
          <a:bodyPr>
            <a:normAutofit/>
          </a:bodyPr>
          <a:lstStyle/>
          <a:p>
            <a:r>
              <a:rPr lang="en-US" b="1" dirty="0" smtClean="0"/>
              <a:t>Functions of the cardiovascular system</a:t>
            </a:r>
            <a:endParaRPr lang="en-US" dirty="0" smtClean="0"/>
          </a:p>
          <a:p>
            <a:r>
              <a:rPr lang="en-US" dirty="0" smtClean="0"/>
              <a:t>1-Ensure an adequate circulation of blood so that nutrients are delivered, waste products are removed</a:t>
            </a:r>
          </a:p>
          <a:p>
            <a:r>
              <a:rPr lang="en-US" dirty="0" smtClean="0">
                <a:solidFill>
                  <a:srgbClr val="FF0000"/>
                </a:solidFill>
              </a:rPr>
              <a:t>2-a homeostatic environment will maintained at the organ and cellular level</a:t>
            </a:r>
          </a:p>
          <a:p>
            <a:r>
              <a:rPr lang="en-US" dirty="0" smtClean="0"/>
              <a:t>3-Have a good role to maintain adequate circulation nutrient delivery and removal of waste product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b="1" dirty="0" smtClean="0"/>
              <a:t>7-Pumping Defects (Systolic Failure)</a:t>
            </a:r>
            <a:endParaRPr lang="en-US" dirty="0" smtClean="0"/>
          </a:p>
          <a:p>
            <a:pPr>
              <a:buNone/>
            </a:pPr>
            <a:r>
              <a:rPr lang="en-US" dirty="0" smtClean="0">
                <a:solidFill>
                  <a:srgbClr val="FF0000"/>
                </a:solidFill>
              </a:rPr>
              <a:t>Myocarditis, </a:t>
            </a:r>
            <a:r>
              <a:rPr lang="en-US" dirty="0" err="1" smtClean="0">
                <a:solidFill>
                  <a:srgbClr val="FF0000"/>
                </a:solidFill>
              </a:rPr>
              <a:t>cardiomyopathy</a:t>
            </a:r>
            <a:r>
              <a:rPr lang="en-US" dirty="0" smtClean="0">
                <a:solidFill>
                  <a:srgbClr val="FF0000"/>
                </a:solidFill>
              </a:rPr>
              <a:t>, and </a:t>
            </a:r>
            <a:r>
              <a:rPr lang="en-US" dirty="0" err="1" smtClean="0">
                <a:solidFill>
                  <a:srgbClr val="FF0000"/>
                </a:solidFill>
              </a:rPr>
              <a:t>neoplasms</a:t>
            </a:r>
            <a:r>
              <a:rPr lang="en-US" dirty="0" smtClean="0">
                <a:solidFill>
                  <a:srgbClr val="FF0000"/>
                </a:solidFill>
              </a:rPr>
              <a:t> of the heart, are common causes of pumping defect </a:t>
            </a:r>
          </a:p>
          <a:p>
            <a:r>
              <a:rPr lang="en-US" dirty="0" smtClean="0"/>
              <a:t>8-</a:t>
            </a:r>
            <a:r>
              <a:rPr lang="en-US" b="1" dirty="0" smtClean="0"/>
              <a:t>Filling Defects (Diastolic Failure)</a:t>
            </a:r>
            <a:endParaRPr lang="en-US" dirty="0" smtClean="0"/>
          </a:p>
          <a:p>
            <a:pPr>
              <a:buNone/>
            </a:pPr>
            <a:r>
              <a:rPr lang="en-US" dirty="0" smtClean="0">
                <a:solidFill>
                  <a:srgbClr val="FF0000"/>
                </a:solidFill>
              </a:rPr>
              <a:t>Pericardial diseases such as </a:t>
            </a:r>
            <a:r>
              <a:rPr lang="en-US" dirty="0" err="1" smtClean="0">
                <a:solidFill>
                  <a:srgbClr val="FF0000"/>
                </a:solidFill>
              </a:rPr>
              <a:t>pericarditis</a:t>
            </a:r>
            <a:r>
              <a:rPr lang="en-US" dirty="0" smtClean="0">
                <a:solidFill>
                  <a:srgbClr val="FF0000"/>
                </a:solidFill>
              </a:rPr>
              <a:t> and pericardial </a:t>
            </a:r>
            <a:r>
              <a:rPr lang="en-US" dirty="0" err="1" smtClean="0">
                <a:solidFill>
                  <a:srgbClr val="FF0000"/>
                </a:solidFill>
              </a:rPr>
              <a:t>tamponade</a:t>
            </a:r>
            <a:r>
              <a:rPr lang="en-US" dirty="0" smtClean="0">
                <a:solidFill>
                  <a:srgbClr val="FF0000"/>
                </a:solidFill>
              </a:rPr>
              <a:t> can result in diastolic filling</a:t>
            </a:r>
          </a:p>
          <a:p>
            <a:r>
              <a:rPr lang="en-US" b="1" dirty="0" smtClean="0"/>
              <a:t>Pathogenesis …</a:t>
            </a:r>
            <a:endParaRPr lang="en-US" dirty="0" smtClean="0"/>
          </a:p>
          <a:p>
            <a:pPr>
              <a:buNone/>
            </a:pPr>
            <a:r>
              <a:rPr lang="en-US" dirty="0" smtClean="0">
                <a:solidFill>
                  <a:srgbClr val="FF0000"/>
                </a:solidFill>
              </a:rPr>
              <a:t>Congestive heart failure develops when the heart is unable to </a:t>
            </a:r>
          </a:p>
          <a:p>
            <a:pPr>
              <a:buNone/>
            </a:pPr>
            <a:r>
              <a:rPr lang="en-US" smtClean="0">
                <a:solidFill>
                  <a:srgbClr val="FF0000"/>
                </a:solidFill>
              </a:rPr>
              <a:t>overcome on </a:t>
            </a:r>
            <a:r>
              <a:rPr lang="en-US" dirty="0" smtClean="0">
                <a:solidFill>
                  <a:srgbClr val="FF0000"/>
                </a:solidFill>
              </a:rPr>
              <a:t>the circulatory requirement at rest.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b="1" dirty="0" smtClean="0"/>
              <a:t>Clinical Findings….</a:t>
            </a:r>
            <a:endParaRPr lang="en-US" dirty="0" smtClean="0"/>
          </a:p>
          <a:p>
            <a:r>
              <a:rPr lang="en-US" dirty="0" smtClean="0">
                <a:solidFill>
                  <a:srgbClr val="FF0000"/>
                </a:solidFill>
              </a:rPr>
              <a:t>1-There is respiratory distress on light exercise with shortness of breath 2- problems exercising with fatigue</a:t>
            </a:r>
          </a:p>
          <a:p>
            <a:r>
              <a:rPr lang="en-US" dirty="0" smtClean="0"/>
              <a:t>3- Swelling of the feet, ankles, and abdomen</a:t>
            </a:r>
          </a:p>
          <a:p>
            <a:r>
              <a:rPr lang="en-US" dirty="0" smtClean="0">
                <a:solidFill>
                  <a:srgbClr val="FF0000"/>
                </a:solidFill>
              </a:rPr>
              <a:t>4-</a:t>
            </a:r>
            <a:r>
              <a:rPr lang="en-US" b="1" dirty="0" smtClean="0">
                <a:solidFill>
                  <a:srgbClr val="FF0000"/>
                </a:solidFill>
              </a:rPr>
              <a:t> </a:t>
            </a:r>
            <a:r>
              <a:rPr lang="en-US" dirty="0" smtClean="0">
                <a:solidFill>
                  <a:srgbClr val="FF0000"/>
                </a:solidFill>
              </a:rPr>
              <a:t>pulse rates is prolonged with increase heart rate </a:t>
            </a:r>
          </a:p>
          <a:p>
            <a:r>
              <a:rPr lang="en-US" dirty="0" smtClean="0">
                <a:solidFill>
                  <a:srgbClr val="FF0000"/>
                </a:solidFill>
              </a:rPr>
              <a:t>5-</a:t>
            </a:r>
            <a:r>
              <a:rPr lang="en-US" b="1" dirty="0" smtClean="0">
                <a:solidFill>
                  <a:srgbClr val="FF0000"/>
                </a:solidFill>
              </a:rPr>
              <a:t> </a:t>
            </a:r>
            <a:r>
              <a:rPr lang="en-US" dirty="0" smtClean="0">
                <a:solidFill>
                  <a:srgbClr val="FF0000"/>
                </a:solidFill>
              </a:rPr>
              <a:t>There may be a loss of Body weight </a:t>
            </a:r>
          </a:p>
          <a:p>
            <a:r>
              <a:rPr lang="en-US" dirty="0" smtClean="0"/>
              <a:t>6- subcutaneous edema (brisket edema commonly) and less frequently under the jaw (submandibular edema), However, Ascites could also seen in advance cases. all detect in right side congestive heart failure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dirty="0" smtClean="0"/>
              <a:t>7-</a:t>
            </a:r>
            <a:r>
              <a:rPr lang="en-US" b="1" dirty="0" smtClean="0"/>
              <a:t> </a:t>
            </a:r>
            <a:r>
              <a:rPr lang="en-US" dirty="0" smtClean="0"/>
              <a:t>The </a:t>
            </a:r>
            <a:r>
              <a:rPr lang="en-US" b="1" dirty="0" smtClean="0"/>
              <a:t>superficial veins </a:t>
            </a:r>
            <a:r>
              <a:rPr lang="en-US" dirty="0" smtClean="0"/>
              <a:t>are engorged and this is most easily detected by the presence of bilateral jugular vein distension </a:t>
            </a:r>
          </a:p>
          <a:p>
            <a:r>
              <a:rPr lang="en-US" dirty="0" smtClean="0">
                <a:solidFill>
                  <a:srgbClr val="FF0000"/>
                </a:solidFill>
              </a:rPr>
              <a:t>8-</a:t>
            </a:r>
            <a:r>
              <a:rPr lang="en-US" b="1" dirty="0" smtClean="0">
                <a:solidFill>
                  <a:srgbClr val="FF0000"/>
                </a:solidFill>
              </a:rPr>
              <a:t> </a:t>
            </a:r>
            <a:r>
              <a:rPr lang="en-US" dirty="0" smtClean="0">
                <a:solidFill>
                  <a:srgbClr val="FF0000"/>
                </a:solidFill>
              </a:rPr>
              <a:t>Hydrothorax and </a:t>
            </a:r>
            <a:r>
              <a:rPr lang="en-US" dirty="0" err="1" smtClean="0">
                <a:solidFill>
                  <a:srgbClr val="FF0000"/>
                </a:solidFill>
              </a:rPr>
              <a:t>hydropericardium</a:t>
            </a:r>
            <a:r>
              <a:rPr lang="en-US" dirty="0" smtClean="0">
                <a:solidFill>
                  <a:srgbClr val="FF0000"/>
                </a:solidFill>
              </a:rPr>
              <a:t> may also be clinically detected by auscultation </a:t>
            </a:r>
          </a:p>
          <a:p>
            <a:r>
              <a:rPr lang="en-US" dirty="0" smtClean="0"/>
              <a:t>9-Enlargemnt of liver due to engorgement with blood </a:t>
            </a:r>
          </a:p>
          <a:p>
            <a:r>
              <a:rPr lang="en-US" dirty="0" smtClean="0">
                <a:solidFill>
                  <a:srgbClr val="FF0000"/>
                </a:solidFill>
              </a:rPr>
              <a:t>10- Urine flow is usually reduced and the urine is concentrated and contains a small amount of protein.</a:t>
            </a:r>
          </a:p>
          <a:p>
            <a:r>
              <a:rPr lang="en-US" dirty="0" smtClean="0"/>
              <a:t>11-</a:t>
            </a:r>
            <a:r>
              <a:rPr lang="en-US" b="1" dirty="0" smtClean="0"/>
              <a:t> </a:t>
            </a:r>
            <a:r>
              <a:rPr lang="en-US" dirty="0" smtClean="0"/>
              <a:t>A “cardiac” cough associated with pulmonary edema with crackles sound detected in left side congestive heart failure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pPr>
              <a:buNone/>
            </a:pPr>
            <a:r>
              <a:rPr lang="en-US" b="1" dirty="0" smtClean="0"/>
              <a:t>      Treatment …..</a:t>
            </a:r>
            <a:endParaRPr lang="en-US" dirty="0" smtClean="0"/>
          </a:p>
          <a:p>
            <a:r>
              <a:rPr lang="en-US" dirty="0" smtClean="0">
                <a:solidFill>
                  <a:srgbClr val="FF0000"/>
                </a:solidFill>
              </a:rPr>
              <a:t>1-Diuretics  such as </a:t>
            </a:r>
            <a:r>
              <a:rPr lang="en-US" dirty="0" err="1" smtClean="0">
                <a:solidFill>
                  <a:srgbClr val="FF0000"/>
                </a:solidFill>
              </a:rPr>
              <a:t>furosemide</a:t>
            </a:r>
            <a:r>
              <a:rPr lang="en-US" dirty="0" smtClean="0">
                <a:solidFill>
                  <a:srgbClr val="FF0000"/>
                </a:solidFill>
              </a:rPr>
              <a:t>(0.25 to 1 mg/kg for horses</a:t>
            </a:r>
            <a:br>
              <a:rPr lang="en-US" dirty="0" smtClean="0">
                <a:solidFill>
                  <a:srgbClr val="FF0000"/>
                </a:solidFill>
              </a:rPr>
            </a:br>
            <a:r>
              <a:rPr lang="en-US" dirty="0" smtClean="0">
                <a:solidFill>
                  <a:srgbClr val="FF0000"/>
                </a:solidFill>
              </a:rPr>
              <a:t>and 2.5 to 5 mg/kg for cattle I.V) </a:t>
            </a:r>
            <a:r>
              <a:rPr lang="en-US" dirty="0" err="1" smtClean="0">
                <a:solidFill>
                  <a:srgbClr val="FF0000"/>
                </a:solidFill>
              </a:rPr>
              <a:t>acetazolamide</a:t>
            </a:r>
            <a:r>
              <a:rPr lang="en-US" dirty="0" smtClean="0">
                <a:solidFill>
                  <a:srgbClr val="FF0000"/>
                </a:solidFill>
              </a:rPr>
              <a:t>, or </a:t>
            </a:r>
            <a:r>
              <a:rPr lang="en-US" dirty="0" err="1" smtClean="0">
                <a:solidFill>
                  <a:srgbClr val="FF0000"/>
                </a:solidFill>
              </a:rPr>
              <a:t>chlorothiazide</a:t>
            </a:r>
            <a:r>
              <a:rPr lang="en-US" dirty="0" smtClean="0">
                <a:solidFill>
                  <a:srgbClr val="FF0000"/>
                </a:solidFill>
              </a:rPr>
              <a:t> is an important component of treatment because eliminates excess body fluids.</a:t>
            </a:r>
          </a:p>
          <a:p>
            <a:r>
              <a:rPr lang="en-US" dirty="0" smtClean="0"/>
              <a:t>2-</a:t>
            </a:r>
            <a:r>
              <a:rPr lang="en-US" b="1" dirty="0" smtClean="0"/>
              <a:t> </a:t>
            </a:r>
            <a:r>
              <a:rPr lang="en-US" dirty="0" err="1" smtClean="0"/>
              <a:t>Angiotensin</a:t>
            </a:r>
            <a:r>
              <a:rPr lang="en-US" dirty="0" smtClean="0"/>
              <a:t>-Converting Enzyme Inhibitors such as Single oral doses of </a:t>
            </a:r>
            <a:r>
              <a:rPr lang="en-US" dirty="0" err="1" smtClean="0"/>
              <a:t>benazepril</a:t>
            </a:r>
            <a:r>
              <a:rPr lang="en-US" dirty="0" smtClean="0"/>
              <a:t> (0.5 mg/kg) was a more effective ACE inhibitor in healthy adult horses than single oral doses of </a:t>
            </a:r>
            <a:r>
              <a:rPr lang="en-US" dirty="0" err="1" smtClean="0"/>
              <a:t>ramipril</a:t>
            </a:r>
            <a:r>
              <a:rPr lang="en-US" dirty="0" smtClean="0"/>
              <a:t> (0.3 mg/kg),in cattle </a:t>
            </a:r>
          </a:p>
          <a:p>
            <a:r>
              <a:rPr lang="en-US" dirty="0" smtClean="0">
                <a:solidFill>
                  <a:srgbClr val="FF0000"/>
                </a:solidFill>
              </a:rPr>
              <a:t>3-The use of </a:t>
            </a:r>
            <a:r>
              <a:rPr lang="en-US" dirty="0" err="1" smtClean="0">
                <a:solidFill>
                  <a:srgbClr val="FF0000"/>
                </a:solidFill>
              </a:rPr>
              <a:t>inotropic</a:t>
            </a:r>
            <a:r>
              <a:rPr lang="en-US" dirty="0" smtClean="0">
                <a:solidFill>
                  <a:srgbClr val="FF0000"/>
                </a:solidFill>
              </a:rPr>
              <a:t> agent </a:t>
            </a:r>
            <a:r>
              <a:rPr lang="ar-IQ" dirty="0" smtClean="0">
                <a:solidFill>
                  <a:srgbClr val="FF0000"/>
                </a:solidFill>
              </a:rPr>
              <a:t>منظمات التقلب العضلي القلبي </a:t>
            </a:r>
            <a:r>
              <a:rPr lang="en-US" dirty="0" smtClean="0">
                <a:solidFill>
                  <a:srgbClr val="FF0000"/>
                </a:solidFill>
              </a:rPr>
              <a:t>     Such as </a:t>
            </a:r>
          </a:p>
          <a:p>
            <a:r>
              <a:rPr lang="en-US" b="1" dirty="0" err="1" smtClean="0"/>
              <a:t>Dobutamine</a:t>
            </a:r>
            <a:r>
              <a:rPr lang="en-US" b="1" dirty="0" smtClean="0">
                <a:solidFill>
                  <a:srgbClr val="FF0000"/>
                </a:solidFill>
              </a:rPr>
              <a:t> </a:t>
            </a:r>
            <a:r>
              <a:rPr lang="en-US" dirty="0" smtClean="0">
                <a:solidFill>
                  <a:srgbClr val="FF0000"/>
                </a:solidFill>
              </a:rPr>
              <a:t>IV doses (2.5–7.5 [µg/ kg]I M</a:t>
            </a:r>
          </a:p>
          <a:p>
            <a:pPr lvl="0">
              <a:buNone/>
            </a:pPr>
            <a:r>
              <a:rPr lang="en-US" b="1" dirty="0" smtClean="0">
                <a:solidFill>
                  <a:srgbClr val="FF0000"/>
                </a:solidFill>
              </a:rPr>
              <a:t>     </a:t>
            </a:r>
            <a:r>
              <a:rPr lang="en-US" b="1" dirty="0" err="1" smtClean="0"/>
              <a:t>Digoxin</a:t>
            </a:r>
            <a:r>
              <a:rPr lang="en-US" b="1" dirty="0" smtClean="0"/>
              <a:t> </a:t>
            </a:r>
            <a:r>
              <a:rPr lang="en-US" dirty="0" smtClean="0">
                <a:solidFill>
                  <a:srgbClr val="FF0000"/>
                </a:solidFill>
              </a:rPr>
              <a:t>IV dose of 0.01 to 0.015 mg/kg BW </a:t>
            </a:r>
            <a:r>
              <a:rPr lang="en-US" dirty="0" err="1" smtClean="0">
                <a:solidFill>
                  <a:srgbClr val="FF0000"/>
                </a:solidFill>
              </a:rPr>
              <a:t>Im</a:t>
            </a:r>
            <a:endParaRPr lang="en-US" dirty="0" smtClean="0">
              <a:solidFill>
                <a:srgbClr val="FF0000"/>
              </a:solidFill>
            </a:endParaRPr>
          </a:p>
          <a:p>
            <a:pPr lvl="0">
              <a:buNone/>
            </a:pPr>
            <a:r>
              <a:rPr lang="en-US" b="1" dirty="0" smtClean="0">
                <a:solidFill>
                  <a:srgbClr val="FF0000"/>
                </a:solidFill>
              </a:rPr>
              <a:t>     </a:t>
            </a:r>
            <a:r>
              <a:rPr lang="en-US" b="1" dirty="0" smtClean="0"/>
              <a:t>Calcium </a:t>
            </a:r>
            <a:r>
              <a:rPr lang="en-US" b="1" dirty="0" err="1" smtClean="0"/>
              <a:t>gluconate</a:t>
            </a:r>
            <a:r>
              <a:rPr lang="en-US" dirty="0" smtClean="0">
                <a:solidFill>
                  <a:srgbClr val="FF0000"/>
                </a:solidFill>
              </a:rPr>
              <a:t>, calcium </a:t>
            </a:r>
            <a:r>
              <a:rPr lang="en-US" dirty="0" err="1" smtClean="0">
                <a:solidFill>
                  <a:srgbClr val="FF0000"/>
                </a:solidFill>
              </a:rPr>
              <a:t>borogluconate</a:t>
            </a:r>
            <a:r>
              <a:rPr lang="en-US" dirty="0" smtClean="0">
                <a:solidFill>
                  <a:srgbClr val="FF0000"/>
                </a:solidFill>
              </a:rPr>
              <a:t>, and calcium chloride S.C</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r>
              <a:rPr lang="en-US" dirty="0" smtClean="0"/>
              <a:t>3-</a:t>
            </a:r>
            <a:r>
              <a:rPr lang="en-US" b="1" dirty="0" smtClean="0"/>
              <a:t>Arrhythmias (</a:t>
            </a:r>
            <a:r>
              <a:rPr lang="en-US" b="1" dirty="0" err="1" smtClean="0"/>
              <a:t>Dysrhythmias</a:t>
            </a:r>
            <a:r>
              <a:rPr lang="en-US" b="1" dirty="0" smtClean="0"/>
              <a:t>)</a:t>
            </a:r>
            <a:endParaRPr lang="en-US" dirty="0" smtClean="0"/>
          </a:p>
          <a:p>
            <a:pPr>
              <a:buNone/>
            </a:pPr>
            <a:r>
              <a:rPr lang="en-US" dirty="0" smtClean="0">
                <a:solidFill>
                  <a:srgbClr val="FF0000"/>
                </a:solidFill>
              </a:rPr>
              <a:t>Its irregularity in rate and rhythm which influenced by the integrity of the pacemaker, the conducting system, the myocardium, and also by the influence of the autonomic nervous system Moreover, acid base and electrolytes disturbance can also affects, However, the treatment were always depend on the prevention of the primary cause .</a:t>
            </a:r>
          </a:p>
          <a:p>
            <a:r>
              <a:rPr lang="en-US" dirty="0" smtClean="0"/>
              <a:t>4-</a:t>
            </a:r>
            <a:r>
              <a:rPr lang="en-US" b="1" dirty="0" smtClean="0"/>
              <a:t>Sinus Tachycardia(tachycardia)</a:t>
            </a:r>
            <a:endParaRPr lang="en-US" dirty="0" smtClean="0"/>
          </a:p>
          <a:p>
            <a:pPr>
              <a:buNone/>
            </a:pPr>
            <a:r>
              <a:rPr lang="en-US" dirty="0" smtClean="0">
                <a:solidFill>
                  <a:srgbClr val="FF0000"/>
                </a:solidFill>
              </a:rPr>
              <a:t>    It’s an increase in heart rate</a:t>
            </a:r>
            <a:r>
              <a:rPr lang="en-US" b="1" dirty="0" smtClean="0">
                <a:solidFill>
                  <a:srgbClr val="FF0000"/>
                </a:solidFill>
              </a:rPr>
              <a:t> </a:t>
            </a:r>
            <a:r>
              <a:rPr lang="en-US" dirty="0" smtClean="0">
                <a:solidFill>
                  <a:srgbClr val="FF0000"/>
                </a:solidFill>
              </a:rPr>
              <a:t>caused by detectable influences</a:t>
            </a:r>
            <a:br>
              <a:rPr lang="en-US" dirty="0" smtClean="0">
                <a:solidFill>
                  <a:srgbClr val="FF0000"/>
                </a:solidFill>
              </a:rPr>
            </a:br>
            <a:r>
              <a:rPr lang="en-US" dirty="0" smtClean="0">
                <a:solidFill>
                  <a:srgbClr val="FF0000"/>
                </a:solidFill>
              </a:rPr>
              <a:t>such as pain, excitement, exercise, hyperthermia, a fall in arterial blood pressure, or the administration of adrenergic drugs. The heart rate returns to normal when the influence is removed or relieved.</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r>
              <a:rPr lang="en-US" dirty="0" smtClean="0"/>
              <a:t>5-</a:t>
            </a:r>
            <a:r>
              <a:rPr lang="en-US" b="1" dirty="0" smtClean="0"/>
              <a:t>Sinus </a:t>
            </a:r>
            <a:r>
              <a:rPr lang="en-US" b="1" dirty="0" err="1" smtClean="0"/>
              <a:t>Bradycardia</a:t>
            </a:r>
            <a:r>
              <a:rPr lang="en-US" b="1" dirty="0" smtClean="0"/>
              <a:t>(</a:t>
            </a:r>
            <a:r>
              <a:rPr lang="en-US" b="1" smtClean="0"/>
              <a:t>Bradycardia</a:t>
            </a:r>
            <a:r>
              <a:rPr lang="en-US" b="1" dirty="0" smtClean="0"/>
              <a:t>) </a:t>
            </a:r>
            <a:endParaRPr lang="en-US" dirty="0" smtClean="0"/>
          </a:p>
          <a:p>
            <a:pPr>
              <a:buNone/>
            </a:pPr>
            <a:r>
              <a:rPr lang="en-US" dirty="0" smtClean="0">
                <a:solidFill>
                  <a:srgbClr val="FF0000"/>
                </a:solidFill>
              </a:rPr>
              <a:t>     </a:t>
            </a:r>
            <a:r>
              <a:rPr lang="en-US" dirty="0" smtClean="0"/>
              <a:t>It’s a decrease in heart </a:t>
            </a:r>
            <a:r>
              <a:rPr lang="en-US" dirty="0" smtClean="0">
                <a:solidFill>
                  <a:srgbClr val="FF0000"/>
                </a:solidFill>
              </a:rPr>
              <a:t>rate most commonly associated with highly trained, and association with an increase in arterial blood pressure, space-occupying lesions of the cranium and increased intracranial </a:t>
            </a:r>
            <a:r>
              <a:rPr lang="en-US" dirty="0" err="1" smtClean="0">
                <a:solidFill>
                  <a:srgbClr val="FF0000"/>
                </a:solidFill>
              </a:rPr>
              <a:t>pressure,pituitary</a:t>
            </a:r>
            <a:r>
              <a:rPr lang="en-US" dirty="0" smtClean="0">
                <a:solidFill>
                  <a:srgbClr val="FF0000"/>
                </a:solidFill>
              </a:rPr>
              <a:t> abscess, hyperkalemia hypothermia, and hypoglycemia and following the administration of </a:t>
            </a:r>
            <a:r>
              <a:rPr lang="en-US" dirty="0" err="1" smtClean="0">
                <a:solidFill>
                  <a:srgbClr val="FF0000"/>
                </a:solidFill>
              </a:rPr>
              <a:t>xylazine</a:t>
            </a:r>
            <a:r>
              <a:rPr lang="en-US" dirty="0" smtClean="0">
                <a:solidFill>
                  <a:srgbClr val="FF0000"/>
                </a:solidFill>
              </a:rPr>
              <a:t> or </a:t>
            </a:r>
            <a:r>
              <a:rPr lang="en-US" dirty="0" err="1" smtClean="0">
                <a:solidFill>
                  <a:srgbClr val="FF0000"/>
                </a:solidFill>
              </a:rPr>
              <a:t>detomidine</a:t>
            </a:r>
            <a:r>
              <a:rPr lang="en-US" dirty="0" smtClean="0">
                <a:solidFill>
                  <a:srgbClr val="FF0000"/>
                </a:solidFill>
              </a:rPr>
              <a:t>. </a:t>
            </a:r>
            <a:r>
              <a:rPr lang="en-US" dirty="0" err="1" smtClean="0">
                <a:solidFill>
                  <a:srgbClr val="FF0000"/>
                </a:solidFill>
              </a:rPr>
              <a:t>Bradycardia</a:t>
            </a:r>
            <a:r>
              <a:rPr lang="en-US" dirty="0" smtClean="0">
                <a:solidFill>
                  <a:srgbClr val="FF0000"/>
                </a:solidFill>
              </a:rPr>
              <a:t> is sometimes associated with </a:t>
            </a:r>
            <a:r>
              <a:rPr lang="en-US" dirty="0" err="1" smtClean="0">
                <a:solidFill>
                  <a:srgbClr val="FF0000"/>
                </a:solidFill>
              </a:rPr>
              <a:t>vagus</a:t>
            </a:r>
            <a:r>
              <a:rPr lang="en-US" dirty="0" smtClean="0">
                <a:solidFill>
                  <a:srgbClr val="FF0000"/>
                </a:solidFill>
              </a:rPr>
              <a:t> indigestion and diaphragmatic hernia.</a:t>
            </a:r>
          </a:p>
          <a:p>
            <a:r>
              <a:rPr lang="en-US" dirty="0" smtClean="0"/>
              <a:t>6-</a:t>
            </a:r>
            <a:r>
              <a:rPr lang="en-US" b="1" dirty="0" smtClean="0"/>
              <a:t> Atrial Fibrillation</a:t>
            </a:r>
            <a:endParaRPr lang="en-US" dirty="0" smtClean="0"/>
          </a:p>
          <a:p>
            <a:pPr>
              <a:buNone/>
            </a:pPr>
            <a:r>
              <a:rPr lang="en-US" dirty="0" smtClean="0">
                <a:solidFill>
                  <a:srgbClr val="FF0000"/>
                </a:solidFill>
              </a:rPr>
              <a:t>     Is characterized by numerous independent appearance of excitation that continous and randomly through the atria accompanied by irregular irregularly of the heart and pulse rate result from atrial enlargement, However, in cattle it could also occur due to gastrointestinal diseases and metabolic diseases  and treated mostly with </a:t>
            </a:r>
            <a:r>
              <a:rPr lang="en-US" dirty="0" err="1" smtClean="0">
                <a:solidFill>
                  <a:srgbClr val="FF0000"/>
                </a:solidFill>
              </a:rPr>
              <a:t>Digoxin</a:t>
            </a:r>
            <a:r>
              <a:rPr lang="en-US" dirty="0" smtClean="0">
                <a:solidFill>
                  <a:srgbClr val="FF0000"/>
                </a:solidFill>
              </a:rPr>
              <a:t> and </a:t>
            </a:r>
            <a:r>
              <a:rPr lang="en-US" dirty="0" err="1" smtClean="0">
                <a:solidFill>
                  <a:srgbClr val="FF0000"/>
                </a:solidFill>
              </a:rPr>
              <a:t>quinidine</a:t>
            </a:r>
            <a:r>
              <a:rPr lang="en-US" dirty="0" smtClean="0">
                <a:solidFill>
                  <a:srgbClr val="FF0000"/>
                </a:solidFill>
              </a:rPr>
              <a:t> sulfate</a:t>
            </a:r>
          </a:p>
          <a:p>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pPr algn="ctr">
              <a:buNone/>
            </a:pPr>
            <a:r>
              <a:rPr lang="en-US" b="1" dirty="0" smtClean="0"/>
              <a:t>Diseases of the Heart</a:t>
            </a:r>
            <a:endParaRPr lang="en-US" dirty="0" smtClean="0"/>
          </a:p>
          <a:p>
            <a:pPr>
              <a:buNone/>
            </a:pPr>
            <a:r>
              <a:rPr lang="en-US" b="1" dirty="0" smtClean="0"/>
              <a:t>     Valvular Disease And Murmurs</a:t>
            </a:r>
            <a:endParaRPr lang="en-US" dirty="0" smtClean="0"/>
          </a:p>
          <a:p>
            <a:pPr>
              <a:buNone/>
            </a:pPr>
            <a:r>
              <a:rPr lang="en-US" b="1" dirty="0" smtClean="0"/>
              <a:t>Etiology….</a:t>
            </a:r>
            <a:endParaRPr lang="en-US" dirty="0" smtClean="0"/>
          </a:p>
          <a:p>
            <a:r>
              <a:rPr lang="en-US" dirty="0" smtClean="0">
                <a:solidFill>
                  <a:srgbClr val="FF0000"/>
                </a:solidFill>
              </a:rPr>
              <a:t>1-</a:t>
            </a:r>
            <a:r>
              <a:rPr lang="en-US" b="1" dirty="0" smtClean="0">
                <a:solidFill>
                  <a:srgbClr val="FF0000"/>
                </a:solidFill>
              </a:rPr>
              <a:t> </a:t>
            </a:r>
            <a:r>
              <a:rPr lang="en-US" dirty="0" err="1" smtClean="0">
                <a:solidFill>
                  <a:srgbClr val="FF0000"/>
                </a:solidFill>
              </a:rPr>
              <a:t>Endocarditis</a:t>
            </a:r>
            <a:endParaRPr lang="en-US" dirty="0" smtClean="0">
              <a:solidFill>
                <a:srgbClr val="FF0000"/>
              </a:solidFill>
            </a:endParaRPr>
          </a:p>
          <a:p>
            <a:r>
              <a:rPr lang="en-US" dirty="0" smtClean="0">
                <a:solidFill>
                  <a:srgbClr val="FF0000"/>
                </a:solidFill>
              </a:rPr>
              <a:t>2-Laceration, detachment and dilatation of aortic valve</a:t>
            </a:r>
          </a:p>
          <a:p>
            <a:r>
              <a:rPr lang="en-US" dirty="0" smtClean="0">
                <a:solidFill>
                  <a:srgbClr val="FF0000"/>
                </a:solidFill>
              </a:rPr>
              <a:t>3-Congenital </a:t>
            </a:r>
            <a:r>
              <a:rPr lang="en-US" dirty="0" err="1" smtClean="0">
                <a:solidFill>
                  <a:srgbClr val="FF0000"/>
                </a:solidFill>
              </a:rPr>
              <a:t>Pulmonic</a:t>
            </a:r>
            <a:r>
              <a:rPr lang="en-US" dirty="0" smtClean="0">
                <a:solidFill>
                  <a:srgbClr val="FF0000"/>
                </a:solidFill>
              </a:rPr>
              <a:t> valve stenosis.</a:t>
            </a:r>
          </a:p>
          <a:p>
            <a:r>
              <a:rPr lang="en-US" dirty="0" smtClean="0">
                <a:solidFill>
                  <a:srgbClr val="FF0000"/>
                </a:solidFill>
              </a:rPr>
              <a:t>4-Congenital Blood cysts are common on the aortic valve</a:t>
            </a:r>
          </a:p>
          <a:p>
            <a:r>
              <a:rPr lang="en-US" dirty="0" smtClean="0">
                <a:solidFill>
                  <a:srgbClr val="FF0000"/>
                </a:solidFill>
              </a:rPr>
              <a:t>5-</a:t>
            </a:r>
            <a:r>
              <a:rPr lang="en-US" b="1" dirty="0" smtClean="0">
                <a:solidFill>
                  <a:srgbClr val="FF0000"/>
                </a:solidFill>
              </a:rPr>
              <a:t> </a:t>
            </a:r>
            <a:r>
              <a:rPr lang="en-US" dirty="0" smtClean="0">
                <a:solidFill>
                  <a:srgbClr val="FF0000"/>
                </a:solidFill>
              </a:rPr>
              <a:t>mitral and tricuspid  valve </a:t>
            </a:r>
            <a:r>
              <a:rPr lang="en-US" dirty="0" err="1" smtClean="0">
                <a:solidFill>
                  <a:srgbClr val="FF0000"/>
                </a:solidFill>
              </a:rPr>
              <a:t>endocardiosis</a:t>
            </a:r>
            <a:endParaRPr lang="en-US" dirty="0" smtClean="0">
              <a:solidFill>
                <a:srgbClr val="FF0000"/>
              </a:solidFill>
            </a:endParaRPr>
          </a:p>
          <a:p>
            <a:pPr>
              <a:buNone/>
            </a:pPr>
            <a:r>
              <a:rPr lang="en-US" b="1" dirty="0" smtClean="0"/>
              <a:t>      Pathogenesis</a:t>
            </a:r>
            <a:endParaRPr lang="en-US" dirty="0" smtClean="0"/>
          </a:p>
          <a:p>
            <a:pPr>
              <a:buNone/>
            </a:pPr>
            <a:r>
              <a:rPr lang="en-US" dirty="0" smtClean="0">
                <a:solidFill>
                  <a:srgbClr val="FF0000"/>
                </a:solidFill>
              </a:rPr>
              <a:t>     Stenosis of the outflow valves results in an increased pressure load on the heart and compensatory hypertrophy. The important clinical indications of valvular disease are audible murmurs and palpable </a:t>
            </a:r>
            <a:r>
              <a:rPr lang="en-US" dirty="0" err="1" smtClean="0">
                <a:solidFill>
                  <a:srgbClr val="FF0000"/>
                </a:solidFill>
              </a:rPr>
              <a:t>precordial</a:t>
            </a:r>
            <a:r>
              <a:rPr lang="en-US" dirty="0" smtClean="0">
                <a:solidFill>
                  <a:srgbClr val="FF0000"/>
                </a:solidFill>
              </a:rPr>
              <a:t> thrills. Murmurs may occur at any phase of the cardiac cycle and are caused by the vibrations of fast flow of blood transmitted to the surface of the chest.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b="1" dirty="0" smtClean="0"/>
              <a:t>Clinical Findings…</a:t>
            </a:r>
            <a:endParaRPr lang="en-US" dirty="0" smtClean="0"/>
          </a:p>
          <a:p>
            <a:pPr>
              <a:buNone/>
            </a:pPr>
            <a:r>
              <a:rPr lang="en-US" dirty="0" smtClean="0"/>
              <a:t>    1-</a:t>
            </a:r>
            <a:r>
              <a:rPr lang="en-US" b="1" dirty="0" smtClean="0"/>
              <a:t> </a:t>
            </a:r>
            <a:r>
              <a:rPr lang="en-US" dirty="0" smtClean="0"/>
              <a:t>The clinical findings in chronic (congestive) heart failure will present here </a:t>
            </a:r>
          </a:p>
          <a:p>
            <a:pPr>
              <a:buNone/>
            </a:pPr>
            <a:r>
              <a:rPr lang="en-US" dirty="0" smtClean="0">
                <a:solidFill>
                  <a:srgbClr val="FF0000"/>
                </a:solidFill>
              </a:rPr>
              <a:t>    2-Ascultation of cardiac murmurs either systolic, diastolic , continous ,intermittent and harsh</a:t>
            </a:r>
          </a:p>
          <a:p>
            <a:pPr>
              <a:buNone/>
            </a:pPr>
            <a:r>
              <a:rPr lang="en-US" b="1" dirty="0" smtClean="0"/>
              <a:t>     Treatment….</a:t>
            </a:r>
            <a:r>
              <a:rPr lang="en-US" b="1" dirty="0" smtClean="0">
                <a:solidFill>
                  <a:srgbClr val="FF0000"/>
                </a:solidFill>
              </a:rPr>
              <a:t/>
            </a:r>
            <a:br>
              <a:rPr lang="en-US" b="1" dirty="0" smtClean="0">
                <a:solidFill>
                  <a:srgbClr val="FF0000"/>
                </a:solidFill>
              </a:rPr>
            </a:br>
            <a:r>
              <a:rPr lang="en-US" dirty="0" smtClean="0">
                <a:solidFill>
                  <a:srgbClr val="FF0000"/>
                </a:solidFill>
              </a:rPr>
              <a:t>There is no specific treatment for valvular disease, although replacement of the disused valve some time advised in human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764704"/>
            <a:ext cx="9144000" cy="6093296"/>
          </a:xfrm>
        </p:spPr>
        <p:txBody>
          <a:bodyPr/>
          <a:lstStyle/>
          <a:p>
            <a:pPr>
              <a:buNone/>
            </a:pPr>
            <a:r>
              <a:rPr lang="en-US" b="1" dirty="0" err="1" smtClean="0"/>
              <a:t>Endocarditis</a:t>
            </a:r>
            <a:endParaRPr lang="en-US" dirty="0" smtClean="0"/>
          </a:p>
          <a:p>
            <a:pPr>
              <a:buNone/>
            </a:pPr>
            <a:r>
              <a:rPr lang="en-US" b="1" dirty="0" smtClean="0"/>
              <a:t>Etiology….</a:t>
            </a:r>
            <a:endParaRPr lang="en-US" dirty="0" smtClean="0"/>
          </a:p>
          <a:p>
            <a:pPr lvl="0"/>
            <a:r>
              <a:rPr lang="en-US" dirty="0" smtClean="0">
                <a:solidFill>
                  <a:srgbClr val="FF0000"/>
                </a:solidFill>
              </a:rPr>
              <a:t>Bacterial infection ( in all animals )causes by …</a:t>
            </a:r>
          </a:p>
          <a:p>
            <a:pPr lvl="0"/>
            <a:r>
              <a:rPr lang="en-US" i="1" dirty="0" err="1" smtClean="0">
                <a:solidFill>
                  <a:srgbClr val="FF0000"/>
                </a:solidFill>
              </a:rPr>
              <a:t>Corynebacterium</a:t>
            </a:r>
            <a:r>
              <a:rPr lang="en-US" dirty="0" smtClean="0">
                <a:solidFill>
                  <a:srgbClr val="FF0000"/>
                </a:solidFill>
              </a:rPr>
              <a:t> </a:t>
            </a:r>
            <a:r>
              <a:rPr lang="en-US" i="1" dirty="0" err="1" smtClean="0">
                <a:solidFill>
                  <a:srgbClr val="FF0000"/>
                </a:solidFill>
              </a:rPr>
              <a:t>pyogenes</a:t>
            </a:r>
            <a:r>
              <a:rPr lang="en-US" dirty="0" smtClean="0">
                <a:solidFill>
                  <a:srgbClr val="FF0000"/>
                </a:solidFill>
              </a:rPr>
              <a:t> ,</a:t>
            </a:r>
            <a:r>
              <a:rPr lang="en-US" b="1" dirty="0" smtClean="0">
                <a:solidFill>
                  <a:srgbClr val="FF0000"/>
                </a:solidFill>
              </a:rPr>
              <a:t> </a:t>
            </a:r>
            <a:r>
              <a:rPr lang="en-US" i="1" dirty="0" err="1" smtClean="0">
                <a:solidFill>
                  <a:srgbClr val="FF0000"/>
                </a:solidFill>
              </a:rPr>
              <a:t>Actinobacillus</a:t>
            </a:r>
            <a:r>
              <a:rPr lang="en-US" i="1" dirty="0" smtClean="0">
                <a:solidFill>
                  <a:srgbClr val="FF0000"/>
                </a:solidFill>
              </a:rPr>
              <a:t> </a:t>
            </a:r>
            <a:r>
              <a:rPr lang="en-US" i="1" dirty="0" err="1" smtClean="0">
                <a:solidFill>
                  <a:srgbClr val="FF0000"/>
                </a:solidFill>
              </a:rPr>
              <a:t>equuli</a:t>
            </a:r>
            <a:endParaRPr lang="en-US" dirty="0" smtClean="0">
              <a:solidFill>
                <a:srgbClr val="FF0000"/>
              </a:solidFill>
            </a:endParaRPr>
          </a:p>
          <a:p>
            <a:pPr lvl="0"/>
            <a:r>
              <a:rPr lang="en-US" i="1" dirty="0" err="1" smtClean="0">
                <a:solidFill>
                  <a:srgbClr val="FF0000"/>
                </a:solidFill>
              </a:rPr>
              <a:t>Helcococcus</a:t>
            </a:r>
            <a:r>
              <a:rPr lang="en-US" i="1" dirty="0" smtClean="0">
                <a:solidFill>
                  <a:srgbClr val="FF0000"/>
                </a:solidFill>
              </a:rPr>
              <a:t> ovis,</a:t>
            </a:r>
            <a:r>
              <a:rPr lang="en-US" dirty="0" smtClean="0">
                <a:solidFill>
                  <a:srgbClr val="FF0000"/>
                </a:solidFill>
              </a:rPr>
              <a:t> α-Hemolytic streptococci,</a:t>
            </a:r>
            <a:r>
              <a:rPr lang="en-US" i="1" dirty="0" smtClean="0">
                <a:solidFill>
                  <a:srgbClr val="FF0000"/>
                </a:solidFill>
              </a:rPr>
              <a:t> </a:t>
            </a:r>
            <a:r>
              <a:rPr lang="en-US" i="1" dirty="0" err="1" smtClean="0">
                <a:solidFill>
                  <a:srgbClr val="FF0000"/>
                </a:solidFill>
              </a:rPr>
              <a:t>Pasteurella</a:t>
            </a:r>
            <a:endParaRPr lang="en-US" dirty="0" smtClean="0">
              <a:solidFill>
                <a:srgbClr val="FF0000"/>
              </a:solidFill>
            </a:endParaRPr>
          </a:p>
          <a:p>
            <a:pPr lvl="0"/>
            <a:r>
              <a:rPr lang="en-US" i="1" dirty="0" smtClean="0">
                <a:solidFill>
                  <a:srgbClr val="FF0000"/>
                </a:solidFill>
              </a:rPr>
              <a:t>Micrococcus </a:t>
            </a:r>
            <a:r>
              <a:rPr lang="en-US" dirty="0" smtClean="0">
                <a:solidFill>
                  <a:srgbClr val="FF0000"/>
                </a:solidFill>
              </a:rPr>
              <a:t>and </a:t>
            </a:r>
            <a:r>
              <a:rPr lang="en-US" i="1" dirty="0" smtClean="0">
                <a:solidFill>
                  <a:srgbClr val="FF0000"/>
                </a:solidFill>
              </a:rPr>
              <a:t>Staphylococcus </a:t>
            </a:r>
            <a:r>
              <a:rPr lang="en-US" dirty="0" smtClean="0">
                <a:solidFill>
                  <a:srgbClr val="FF0000"/>
                </a:solidFill>
              </a:rPr>
              <a:t>spp., E. coli</a:t>
            </a:r>
          </a:p>
          <a:p>
            <a:pPr lvl="0"/>
            <a:r>
              <a:rPr lang="en-US" i="1" dirty="0" smtClean="0">
                <a:solidFill>
                  <a:srgbClr val="FF0000"/>
                </a:solidFill>
              </a:rPr>
              <a:t>Pseudomonas </a:t>
            </a:r>
            <a:r>
              <a:rPr lang="en-US" dirty="0" err="1" smtClean="0">
                <a:solidFill>
                  <a:srgbClr val="FF0000"/>
                </a:solidFill>
              </a:rPr>
              <a:t>spp.,</a:t>
            </a:r>
            <a:r>
              <a:rPr lang="en-US" i="1" dirty="0" err="1" smtClean="0">
                <a:solidFill>
                  <a:srgbClr val="FF0000"/>
                </a:solidFill>
              </a:rPr>
              <a:t>Clostridium</a:t>
            </a:r>
            <a:r>
              <a:rPr lang="en-US" i="1" dirty="0" smtClean="0">
                <a:solidFill>
                  <a:srgbClr val="FF0000"/>
                </a:solidFill>
              </a:rPr>
              <a:t> </a:t>
            </a:r>
            <a:r>
              <a:rPr lang="en-US" i="1" dirty="0" err="1" smtClean="0">
                <a:solidFill>
                  <a:srgbClr val="FF0000"/>
                </a:solidFill>
              </a:rPr>
              <a:t>chauvoei</a:t>
            </a:r>
            <a:r>
              <a:rPr lang="en-US" i="1" dirty="0" smtClean="0">
                <a:solidFill>
                  <a:srgbClr val="FF0000"/>
                </a:solidFill>
              </a:rPr>
              <a:t> </a:t>
            </a:r>
            <a:r>
              <a:rPr lang="en-US" dirty="0" smtClean="0">
                <a:solidFill>
                  <a:srgbClr val="FF0000"/>
                </a:solidFill>
              </a:rPr>
              <a:t>(blackleg)</a:t>
            </a:r>
          </a:p>
          <a:p>
            <a:pPr lvl="0"/>
            <a:r>
              <a:rPr lang="en-US" i="1" dirty="0" smtClean="0">
                <a:solidFill>
                  <a:srgbClr val="FF0000"/>
                </a:solidFill>
              </a:rPr>
              <a:t>Mycoplasma </a:t>
            </a:r>
            <a:r>
              <a:rPr lang="en-US" i="1" dirty="0" err="1" smtClean="0">
                <a:solidFill>
                  <a:srgbClr val="FF0000"/>
                </a:solidFill>
              </a:rPr>
              <a:t>mycoides</a:t>
            </a:r>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buNone/>
            </a:pPr>
            <a:r>
              <a:rPr lang="en-US" b="1" dirty="0" smtClean="0"/>
              <a:t>      Pathogenesis…</a:t>
            </a:r>
            <a:br>
              <a:rPr lang="en-US" b="1" dirty="0" smtClean="0"/>
            </a:br>
            <a:r>
              <a:rPr lang="en-US" dirty="0" err="1" smtClean="0">
                <a:solidFill>
                  <a:srgbClr val="FF0000"/>
                </a:solidFill>
              </a:rPr>
              <a:t>Endocarditis</a:t>
            </a:r>
            <a:r>
              <a:rPr lang="en-US" dirty="0" smtClean="0">
                <a:solidFill>
                  <a:srgbClr val="FF0000"/>
                </a:solidFill>
              </a:rPr>
              <a:t> may arise from implantation of bacteria onto the </a:t>
            </a:r>
            <a:r>
              <a:rPr lang="en-US" dirty="0" err="1" smtClean="0">
                <a:solidFill>
                  <a:srgbClr val="FF0000"/>
                </a:solidFill>
              </a:rPr>
              <a:t>endocardium</a:t>
            </a:r>
            <a:r>
              <a:rPr lang="en-US" dirty="0" smtClean="0">
                <a:solidFill>
                  <a:srgbClr val="FF0000"/>
                </a:solidFill>
              </a:rPr>
              <a:t> from the bloodstream or by bacterial embolism of the valve capillaries, </a:t>
            </a:r>
          </a:p>
          <a:p>
            <a:pPr>
              <a:buNone/>
            </a:pPr>
            <a:r>
              <a:rPr lang="en-US" dirty="0" smtClean="0"/>
              <a:t>       It will </a:t>
            </a:r>
            <a:r>
              <a:rPr lang="en-US" b="1" dirty="0" smtClean="0"/>
              <a:t>predisposed by trauma </a:t>
            </a:r>
            <a:r>
              <a:rPr lang="en-US" dirty="0" smtClean="0"/>
              <a:t>to the endothelial surface exposing collagen and leading to binding of platelets,  activation of the coagulation factors with deposition of fibrin, and the formation of sterile platelet–fibrin deposits result in severe damage of the endocardial tissue causing infarction and affect the heart functions terminated with cardiac insufficiency and heart failure will terminated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dirty="0" smtClean="0">
                <a:solidFill>
                  <a:srgbClr val="FF0000"/>
                </a:solidFill>
              </a:rPr>
              <a:t>The two functional units </a:t>
            </a:r>
            <a:r>
              <a:rPr lang="en-US" dirty="0" smtClean="0"/>
              <a:t>of the cardiovascular system are the heart and the blood vessels; these two units are characterized as a </a:t>
            </a:r>
            <a:r>
              <a:rPr lang="en-US" b="1" dirty="0" smtClean="0"/>
              <a:t>pump </a:t>
            </a:r>
            <a:r>
              <a:rPr lang="en-US" dirty="0" smtClean="0"/>
              <a:t>(the heart) and a </a:t>
            </a:r>
            <a:r>
              <a:rPr lang="en-US" b="1" dirty="0" smtClean="0"/>
              <a:t>circuit </a:t>
            </a:r>
            <a:r>
              <a:rPr lang="en-US" dirty="0" smtClean="0"/>
              <a:t>(the blood vessels and blood).However, The pump and circuit may fail independently of each other, giving rise to two forms of circulatory failure, </a:t>
            </a:r>
            <a:r>
              <a:rPr lang="en-US" b="1" dirty="0" smtClean="0"/>
              <a:t>Heart failure</a:t>
            </a:r>
            <a:r>
              <a:rPr lang="en-US" dirty="0" smtClean="0"/>
              <a:t> and </a:t>
            </a:r>
            <a:r>
              <a:rPr lang="en-US" b="1" dirty="0" smtClean="0"/>
              <a:t>Circuit failure</a:t>
            </a:r>
            <a:r>
              <a:rPr lang="en-US" dirty="0" smtClean="0"/>
              <a:t>.</a:t>
            </a:r>
          </a:p>
          <a:p>
            <a:r>
              <a:rPr lang="en-US" dirty="0" smtClean="0">
                <a:solidFill>
                  <a:srgbClr val="FF0000"/>
                </a:solidFill>
              </a:rPr>
              <a:t>Since,</a:t>
            </a:r>
            <a:r>
              <a:rPr lang="en-US" dirty="0" smtClean="0"/>
              <a:t> In </a:t>
            </a:r>
            <a:r>
              <a:rPr lang="en-US" b="1" dirty="0" smtClean="0"/>
              <a:t>heart failure</a:t>
            </a:r>
            <a:r>
              <a:rPr lang="en-US" dirty="0" smtClean="0"/>
              <a:t> the primary problem is inadequate pump performance, whereas in </a:t>
            </a:r>
            <a:r>
              <a:rPr lang="en-US" b="1" dirty="0" smtClean="0"/>
              <a:t>circuit failure</a:t>
            </a:r>
            <a:r>
              <a:rPr lang="en-US" dirty="0" smtClean="0"/>
              <a:t> the deficiency is in the vascular system.</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525344"/>
          </a:xfrm>
        </p:spPr>
        <p:txBody>
          <a:bodyPr>
            <a:normAutofit fontScale="92500" lnSpcReduction="10000"/>
          </a:bodyPr>
          <a:lstStyle/>
          <a:p>
            <a:pPr>
              <a:buNone/>
            </a:pPr>
            <a:r>
              <a:rPr lang="en-US" b="1" dirty="0" smtClean="0"/>
              <a:t>     Clinical findings ….</a:t>
            </a:r>
            <a:endParaRPr lang="en-US" dirty="0" smtClean="0"/>
          </a:p>
          <a:p>
            <a:r>
              <a:rPr lang="en-US" dirty="0" smtClean="0">
                <a:solidFill>
                  <a:srgbClr val="FF0000"/>
                </a:solidFill>
              </a:rPr>
              <a:t>  1-The important finding is a murmur on auscultation or a thrill on palpation of the cardiac area.</a:t>
            </a:r>
          </a:p>
          <a:p>
            <a:r>
              <a:rPr lang="en-US" dirty="0" smtClean="0"/>
              <a:t>2-</a:t>
            </a:r>
            <a:r>
              <a:rPr lang="en-US" b="1" dirty="0" smtClean="0"/>
              <a:t> </a:t>
            </a:r>
            <a:r>
              <a:rPr lang="en-US" dirty="0" smtClean="0"/>
              <a:t>Persistent tachycardia is a clear clinical signs in animals </a:t>
            </a:r>
          </a:p>
          <a:p>
            <a:r>
              <a:rPr lang="en-US" dirty="0" smtClean="0">
                <a:solidFill>
                  <a:srgbClr val="FF0000"/>
                </a:solidFill>
              </a:rPr>
              <a:t>3-</a:t>
            </a:r>
            <a:r>
              <a:rPr lang="en-US" b="1" dirty="0" smtClean="0">
                <a:solidFill>
                  <a:srgbClr val="FF0000"/>
                </a:solidFill>
              </a:rPr>
              <a:t> </a:t>
            </a:r>
            <a:r>
              <a:rPr lang="en-US" dirty="0" smtClean="0">
                <a:solidFill>
                  <a:srgbClr val="FF0000"/>
                </a:solidFill>
              </a:rPr>
              <a:t>fluctuating fever, and secondary involvement of other organs may cause the appearance of signs of peripheral lymphadenitis, embolic pneumonia, nephritis, arthritis, </a:t>
            </a:r>
            <a:r>
              <a:rPr lang="en-US" dirty="0" err="1" smtClean="0">
                <a:solidFill>
                  <a:srgbClr val="FF0000"/>
                </a:solidFill>
              </a:rPr>
              <a:t>tenosynovitis</a:t>
            </a:r>
            <a:r>
              <a:rPr lang="en-US" dirty="0" smtClean="0">
                <a:solidFill>
                  <a:srgbClr val="FF0000"/>
                </a:solidFill>
              </a:rPr>
              <a:t>, or myocarditis. There is usually much loss of condition, pallor of mucosa.</a:t>
            </a:r>
          </a:p>
          <a:p>
            <a:r>
              <a:rPr lang="en-US" dirty="0" smtClean="0">
                <a:solidFill>
                  <a:srgbClr val="FF0000"/>
                </a:solidFill>
              </a:rPr>
              <a:t>4-Acute heart failure  will finally cause death </a:t>
            </a:r>
          </a:p>
          <a:p>
            <a:pPr>
              <a:buNone/>
            </a:pPr>
            <a:r>
              <a:rPr lang="en-US" b="1" dirty="0" smtClean="0"/>
              <a:t>     Treatment</a:t>
            </a:r>
            <a:br>
              <a:rPr lang="en-US" b="1" dirty="0" smtClean="0"/>
            </a:br>
            <a:r>
              <a:rPr lang="en-US" dirty="0" smtClean="0">
                <a:solidFill>
                  <a:srgbClr val="FF0000"/>
                </a:solidFill>
              </a:rPr>
              <a:t>Treatment is not highly successful because of the difficulty in controlling the infection.</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b="1" dirty="0" smtClean="0"/>
              <a:t>Traumatic </a:t>
            </a:r>
            <a:r>
              <a:rPr lang="en-US" b="1" dirty="0" err="1" smtClean="0"/>
              <a:t>pericarditis</a:t>
            </a:r>
            <a:r>
              <a:rPr lang="en-US" b="1" dirty="0" smtClean="0"/>
              <a:t> </a:t>
            </a:r>
            <a:endParaRPr lang="en-US" dirty="0" smtClean="0"/>
          </a:p>
          <a:p>
            <a:pPr>
              <a:buNone/>
            </a:pPr>
            <a:r>
              <a:rPr lang="en-US" dirty="0" smtClean="0"/>
              <a:t>     Its inflammation of pericardial membrane or sac of the heart and occur in 3 general forms Effusive ,Fibrinous and Constrictive…</a:t>
            </a:r>
          </a:p>
          <a:p>
            <a:pPr>
              <a:buNone/>
            </a:pPr>
            <a:r>
              <a:rPr lang="en-US" dirty="0" smtClean="0">
                <a:solidFill>
                  <a:srgbClr val="FF0000"/>
                </a:solidFill>
              </a:rPr>
              <a:t>     Effusive is characterized by the accumulation of a protein rich fluid within the pericardial sac. </a:t>
            </a:r>
          </a:p>
          <a:p>
            <a:pPr>
              <a:buNone/>
            </a:pPr>
            <a:r>
              <a:rPr lang="en-US" dirty="0" smtClean="0"/>
              <a:t>     Subsequent fibrin deposition can lead to fibrinous </a:t>
            </a:r>
            <a:r>
              <a:rPr lang="en-US" dirty="0" err="1" smtClean="0"/>
              <a:t>pericarditis</a:t>
            </a:r>
            <a:r>
              <a:rPr lang="en-US" dirty="0" smtClean="0"/>
              <a:t>, and if fibrin within the pericardial sac develop to fibrous tissue then fibrosis will occur of the pericardium or </a:t>
            </a:r>
            <a:r>
              <a:rPr lang="en-US" dirty="0" err="1" smtClean="0"/>
              <a:t>epicardium</a:t>
            </a:r>
            <a:r>
              <a:rPr lang="en-US" dirty="0" smtClean="0"/>
              <a:t> then  constrictive </a:t>
            </a:r>
            <a:r>
              <a:rPr lang="en-US" dirty="0" err="1" smtClean="0"/>
              <a:t>pericarditis</a:t>
            </a:r>
            <a:r>
              <a:rPr lang="en-US" dirty="0" smtClean="0"/>
              <a:t> will result.</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r>
              <a:rPr lang="en-US" b="1" dirty="0" smtClean="0"/>
              <a:t>Etiology…</a:t>
            </a:r>
            <a:r>
              <a:rPr lang="en-US" dirty="0" smtClean="0"/>
              <a:t> </a:t>
            </a:r>
          </a:p>
          <a:p>
            <a:pPr>
              <a:buNone/>
            </a:pPr>
            <a:r>
              <a:rPr lang="en-US" dirty="0" smtClean="0"/>
              <a:t>1- </a:t>
            </a:r>
            <a:r>
              <a:rPr lang="en-US" dirty="0" smtClean="0">
                <a:solidFill>
                  <a:srgbClr val="FF0000"/>
                </a:solidFill>
              </a:rPr>
              <a:t>Traumatic </a:t>
            </a:r>
            <a:r>
              <a:rPr lang="en-US" dirty="0" err="1" smtClean="0">
                <a:solidFill>
                  <a:srgbClr val="FF0000"/>
                </a:solidFill>
              </a:rPr>
              <a:t>pericarditis</a:t>
            </a:r>
            <a:r>
              <a:rPr lang="en-US" dirty="0" smtClean="0">
                <a:solidFill>
                  <a:srgbClr val="FF0000"/>
                </a:solidFill>
              </a:rPr>
              <a:t>, due to perforation of the pericardial sac by an infected foreign </a:t>
            </a:r>
            <a:r>
              <a:rPr lang="en-US" dirty="0" err="1" smtClean="0">
                <a:solidFill>
                  <a:srgbClr val="FF0000"/>
                </a:solidFill>
              </a:rPr>
              <a:t>body,occurs</a:t>
            </a:r>
            <a:r>
              <a:rPr lang="en-US" dirty="0" smtClean="0">
                <a:solidFill>
                  <a:srgbClr val="FF0000"/>
                </a:solidFill>
              </a:rPr>
              <a:t> commonly only in cattle.</a:t>
            </a:r>
          </a:p>
          <a:p>
            <a:pPr>
              <a:buNone/>
            </a:pPr>
            <a:r>
              <a:rPr lang="en-US" dirty="0" smtClean="0">
                <a:solidFill>
                  <a:srgbClr val="FF0000"/>
                </a:solidFill>
              </a:rPr>
              <a:t>2- Direct extension of infection from pleurisy or myocarditis may also occur in all animals.</a:t>
            </a:r>
          </a:p>
          <a:p>
            <a:pPr>
              <a:buNone/>
            </a:pPr>
            <a:r>
              <a:rPr lang="en-US" dirty="0" smtClean="0">
                <a:solidFill>
                  <a:srgbClr val="FF0000"/>
                </a:solidFill>
              </a:rPr>
              <a:t>3-Infection by </a:t>
            </a:r>
            <a:r>
              <a:rPr lang="en-US" i="1" dirty="0" err="1" smtClean="0">
                <a:solidFill>
                  <a:srgbClr val="FF0000"/>
                </a:solidFill>
              </a:rPr>
              <a:t>Mannheimia</a:t>
            </a:r>
            <a:r>
              <a:rPr lang="en-US" i="1" dirty="0" smtClean="0">
                <a:solidFill>
                  <a:srgbClr val="FF0000"/>
                </a:solidFill>
              </a:rPr>
              <a:t> </a:t>
            </a:r>
            <a:r>
              <a:rPr lang="en-US" i="1" dirty="0" err="1" smtClean="0">
                <a:solidFill>
                  <a:srgbClr val="FF0000"/>
                </a:solidFill>
              </a:rPr>
              <a:t>hemolytica</a:t>
            </a:r>
            <a:r>
              <a:rPr lang="en-US" i="1" dirty="0" smtClean="0">
                <a:solidFill>
                  <a:srgbClr val="FF0000"/>
                </a:solidFill>
              </a:rPr>
              <a:t>, </a:t>
            </a:r>
            <a:r>
              <a:rPr lang="en-US" i="1" dirty="0" err="1" smtClean="0">
                <a:solidFill>
                  <a:srgbClr val="FF0000"/>
                </a:solidFill>
              </a:rPr>
              <a:t>Haemophilus</a:t>
            </a:r>
            <a:r>
              <a:rPr lang="en-US" i="1" dirty="0" smtClean="0">
                <a:solidFill>
                  <a:srgbClr val="FF0000"/>
                </a:solidFill>
              </a:rPr>
              <a:t> </a:t>
            </a:r>
            <a:r>
              <a:rPr lang="en-US" i="1" dirty="0" err="1" smtClean="0">
                <a:solidFill>
                  <a:srgbClr val="FF0000"/>
                </a:solidFill>
              </a:rPr>
              <a:t>spp</a:t>
            </a:r>
            <a:r>
              <a:rPr lang="en-US" i="1" dirty="0" smtClean="0">
                <a:solidFill>
                  <a:srgbClr val="FF0000"/>
                </a:solidFill>
              </a:rPr>
              <a:t>, Pseudomonas </a:t>
            </a:r>
            <a:r>
              <a:rPr lang="en-US" i="1" dirty="0" err="1" smtClean="0">
                <a:solidFill>
                  <a:srgbClr val="FF0000"/>
                </a:solidFill>
              </a:rPr>
              <a:t>aeruginosa</a:t>
            </a:r>
            <a:r>
              <a:rPr lang="en-US" i="1" dirty="0" smtClean="0">
                <a:solidFill>
                  <a:srgbClr val="FF0000"/>
                </a:solidFill>
              </a:rPr>
              <a:t>, Mycoplasma spp. </a:t>
            </a:r>
            <a:r>
              <a:rPr lang="en-US" i="1" dirty="0" err="1" smtClean="0">
                <a:solidFill>
                  <a:srgbClr val="FF0000"/>
                </a:solidFill>
              </a:rPr>
              <a:t>Klebsiella</a:t>
            </a:r>
            <a:r>
              <a:rPr lang="en-US" i="1" dirty="0" smtClean="0">
                <a:solidFill>
                  <a:srgbClr val="FF0000"/>
                </a:solidFill>
              </a:rPr>
              <a:t> </a:t>
            </a:r>
            <a:r>
              <a:rPr lang="en-US" i="1" dirty="0" err="1" smtClean="0">
                <a:solidFill>
                  <a:srgbClr val="FF0000"/>
                </a:solidFill>
              </a:rPr>
              <a:t>pneumoniae</a:t>
            </a:r>
            <a:r>
              <a:rPr lang="en-US" i="1" dirty="0" smtClean="0">
                <a:solidFill>
                  <a:srgbClr val="FF0000"/>
                </a:solidFill>
              </a:rPr>
              <a:t> and </a:t>
            </a:r>
            <a:r>
              <a:rPr lang="en-US" i="1" dirty="0" err="1" smtClean="0">
                <a:solidFill>
                  <a:srgbClr val="FF0000"/>
                </a:solidFill>
              </a:rPr>
              <a:t>Actinobacillus</a:t>
            </a:r>
            <a:r>
              <a:rPr lang="en-US" i="1" dirty="0" smtClean="0">
                <a:solidFill>
                  <a:srgbClr val="FF0000"/>
                </a:solidFill>
              </a:rPr>
              <a:t> spp.</a:t>
            </a:r>
            <a:endParaRPr lang="en-US" dirty="0" smtClean="0">
              <a:solidFill>
                <a:srgbClr val="FF0000"/>
              </a:solidFill>
            </a:endParaRPr>
          </a:p>
          <a:p>
            <a:pPr>
              <a:buNone/>
            </a:pPr>
            <a:r>
              <a:rPr lang="en-US" b="1" dirty="0" smtClean="0"/>
              <a:t>      Pathogenesis</a:t>
            </a:r>
            <a:r>
              <a:rPr lang="en-US" dirty="0" smtClean="0"/>
              <a:t> </a:t>
            </a:r>
          </a:p>
          <a:p>
            <a:pPr>
              <a:buNone/>
            </a:pPr>
            <a:r>
              <a:rPr lang="en-US" dirty="0" smtClean="0">
                <a:solidFill>
                  <a:srgbClr val="FF0000"/>
                </a:solidFill>
              </a:rPr>
              <a:t>     1-In the early stages, inflammation of the pericardium is accompanied by hyperemia and the deposition of fibrinous exudates, which produces a friction sound when the pericardium and pericardium rub together during cardiac movement.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20688"/>
            <a:ext cx="9144000" cy="6237312"/>
          </a:xfrm>
        </p:spPr>
        <p:txBody>
          <a:bodyPr>
            <a:normAutofit fontScale="92500" lnSpcReduction="20000"/>
          </a:bodyPr>
          <a:lstStyle/>
          <a:p>
            <a:pPr>
              <a:buNone/>
            </a:pPr>
            <a:r>
              <a:rPr lang="en-US" dirty="0" smtClean="0"/>
              <a:t>2-As effusion develops the inflamed surfaces are separated, thus the friction sound is replaced by muffling of the heart sounds </a:t>
            </a:r>
          </a:p>
          <a:p>
            <a:pPr>
              <a:buNone/>
            </a:pPr>
            <a:r>
              <a:rPr lang="en-US" dirty="0" smtClean="0">
                <a:solidFill>
                  <a:srgbClr val="FF0000"/>
                </a:solidFill>
              </a:rPr>
              <a:t>3- When accumulation of fluid occur it will compresses the atria and right ventricle, preventing their compl</a:t>
            </a:r>
            <a:r>
              <a:rPr lang="en-US" dirty="0" smtClean="0"/>
              <a:t>ete filling, therefore Congestive heart failure follows.</a:t>
            </a:r>
          </a:p>
          <a:p>
            <a:pPr>
              <a:buNone/>
            </a:pPr>
            <a:r>
              <a:rPr lang="en-US" dirty="0" smtClean="0"/>
              <a:t>4- A severe toxemia is usually present in </a:t>
            </a:r>
            <a:r>
              <a:rPr lang="en-US" dirty="0" err="1" smtClean="0"/>
              <a:t>suppurative</a:t>
            </a:r>
            <a:r>
              <a:rPr lang="en-US" dirty="0" smtClean="0"/>
              <a:t> </a:t>
            </a:r>
            <a:r>
              <a:rPr lang="en-US" dirty="0" err="1" smtClean="0"/>
              <a:t>pericarditis</a:t>
            </a:r>
            <a:r>
              <a:rPr lang="en-US" dirty="0" smtClean="0"/>
              <a:t> because of the toxins produced by the bacteria in the pericardial sac. Gas will occur along with fluid in the sac if gas-producing bacteria are present.</a:t>
            </a:r>
          </a:p>
          <a:p>
            <a:pPr>
              <a:buNone/>
            </a:pPr>
            <a:r>
              <a:rPr lang="en-US" dirty="0" smtClean="0">
                <a:solidFill>
                  <a:srgbClr val="FF0000"/>
                </a:solidFill>
              </a:rPr>
              <a:t>5- In the chronic  stage of non </a:t>
            </a:r>
            <a:r>
              <a:rPr lang="en-US" dirty="0" err="1" smtClean="0">
                <a:solidFill>
                  <a:srgbClr val="FF0000"/>
                </a:solidFill>
              </a:rPr>
              <a:t>suppurative</a:t>
            </a:r>
            <a:r>
              <a:rPr lang="en-US" dirty="0" smtClean="0">
                <a:solidFill>
                  <a:srgbClr val="FF0000"/>
                </a:solidFill>
              </a:rPr>
              <a:t> </a:t>
            </a:r>
            <a:r>
              <a:rPr lang="en-US" dirty="0" err="1" smtClean="0">
                <a:solidFill>
                  <a:srgbClr val="FF0000"/>
                </a:solidFill>
              </a:rPr>
              <a:t>pericarditis</a:t>
            </a:r>
            <a:r>
              <a:rPr lang="en-US" dirty="0" smtClean="0">
                <a:solidFill>
                  <a:srgbClr val="FF0000"/>
                </a:solidFill>
              </a:rPr>
              <a:t> the fluid is reabsorbed and adhesion will develop between the pericardium and </a:t>
            </a:r>
            <a:r>
              <a:rPr lang="en-US" dirty="0" err="1" smtClean="0">
                <a:solidFill>
                  <a:srgbClr val="FF0000"/>
                </a:solidFill>
              </a:rPr>
              <a:t>epicardium</a:t>
            </a:r>
            <a:r>
              <a:rPr lang="en-US" dirty="0" smtClean="0">
                <a:solidFill>
                  <a:srgbClr val="FF0000"/>
                </a:solidFill>
              </a:rPr>
              <a:t> to cause an adhesive </a:t>
            </a:r>
            <a:r>
              <a:rPr lang="en-US" dirty="0" err="1" smtClean="0">
                <a:solidFill>
                  <a:srgbClr val="FF0000"/>
                </a:solidFill>
              </a:rPr>
              <a:t>pericarditis</a:t>
            </a:r>
            <a:r>
              <a:rPr lang="en-US" dirty="0" smtClean="0">
                <a:solidFill>
                  <a:srgbClr val="FF0000"/>
                </a:solidFill>
              </a:rPr>
              <a:t>, but the adhesions are usually not sufficiently strong to impair cardiac movement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764704"/>
            <a:ext cx="9144000" cy="6093296"/>
          </a:xfrm>
        </p:spPr>
        <p:txBody>
          <a:bodyPr>
            <a:normAutofit/>
          </a:bodyPr>
          <a:lstStyle/>
          <a:p>
            <a:pPr>
              <a:buNone/>
            </a:pPr>
            <a:r>
              <a:rPr lang="en-US" b="1" dirty="0" smtClean="0"/>
              <a:t>Clinical findings</a:t>
            </a:r>
            <a:r>
              <a:rPr lang="en-US" dirty="0" smtClean="0"/>
              <a:t> </a:t>
            </a:r>
          </a:p>
          <a:p>
            <a:pPr>
              <a:buNone/>
            </a:pPr>
            <a:r>
              <a:rPr lang="en-US" dirty="0" smtClean="0"/>
              <a:t>1-In the early stages there is pain, characterized by avoidance of movement, abduction of the elbows, arching of the back and shallow abdominal respiration. Pain is evidenced on percussion or firm palpation over the cardiac area of the chest wall, </a:t>
            </a:r>
          </a:p>
          <a:p>
            <a:pPr>
              <a:buNone/>
            </a:pPr>
            <a:r>
              <a:rPr lang="en-US" dirty="0" smtClean="0">
                <a:solidFill>
                  <a:srgbClr val="FF0000"/>
                </a:solidFill>
              </a:rPr>
              <a:t>2-The animal lies down carefully. </a:t>
            </a:r>
          </a:p>
          <a:p>
            <a:pPr>
              <a:buNone/>
            </a:pPr>
            <a:r>
              <a:rPr lang="en-US" dirty="0" smtClean="0">
                <a:solidFill>
                  <a:srgbClr val="FF0000"/>
                </a:solidFill>
              </a:rPr>
              <a:t>3-A pericardial friction sound is detectable on auscultation of the cardiac area.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20688"/>
            <a:ext cx="9144000" cy="6237312"/>
          </a:xfrm>
        </p:spPr>
        <p:txBody>
          <a:bodyPr/>
          <a:lstStyle/>
          <a:p>
            <a:pPr>
              <a:buNone/>
            </a:pPr>
            <a:r>
              <a:rPr lang="en-US" dirty="0" smtClean="0">
                <a:solidFill>
                  <a:srgbClr val="FF0000"/>
                </a:solidFill>
              </a:rPr>
              <a:t>4-The body temperature is elevated to 39.5-41°C and the pulse rate is increased. Associated signs of </a:t>
            </a:r>
            <a:r>
              <a:rPr lang="en-US" dirty="0" err="1" smtClean="0">
                <a:solidFill>
                  <a:srgbClr val="FF0000"/>
                </a:solidFill>
              </a:rPr>
              <a:t>pleuritis</a:t>
            </a:r>
            <a:r>
              <a:rPr lang="en-US" dirty="0" smtClean="0">
                <a:solidFill>
                  <a:srgbClr val="FF0000"/>
                </a:solidFill>
              </a:rPr>
              <a:t>, pneumonia and peritonitis may be present.</a:t>
            </a:r>
          </a:p>
          <a:p>
            <a:pPr>
              <a:buNone/>
            </a:pPr>
            <a:r>
              <a:rPr lang="en-US" dirty="0" smtClean="0"/>
              <a:t>5-The second stage of effusion is manifested by muffling of the heart sounds and increase in the area of cardiac dullness with decreased amplitude of the peripheral pulse. If gas is present in the pericardial sac each cardiac cycle may be accompanied by splashing sounds then</a:t>
            </a:r>
          </a:p>
          <a:p>
            <a:pPr>
              <a:buNone/>
            </a:pPr>
            <a:r>
              <a:rPr lang="en-US" dirty="0" smtClean="0"/>
              <a:t> </a:t>
            </a:r>
            <a:r>
              <a:rPr lang="en-US" dirty="0" smtClean="0">
                <a:solidFill>
                  <a:srgbClr val="FF0000"/>
                </a:solidFill>
              </a:rPr>
              <a:t>6-death usually occur due to  congestive heart failure or toxemia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9144000" cy="6165304"/>
          </a:xfrm>
        </p:spPr>
        <p:txBody>
          <a:bodyPr/>
          <a:lstStyle/>
          <a:p>
            <a:pPr>
              <a:buNone/>
            </a:pPr>
            <a:r>
              <a:rPr lang="en-US" b="1" dirty="0" smtClean="0"/>
              <a:t>Diagnosis …</a:t>
            </a:r>
            <a:endParaRPr lang="en-US" dirty="0" smtClean="0"/>
          </a:p>
          <a:p>
            <a:pPr>
              <a:buNone/>
            </a:pPr>
            <a:r>
              <a:rPr lang="en-US" dirty="0" smtClean="0"/>
              <a:t>Can be  done by </a:t>
            </a:r>
          </a:p>
          <a:p>
            <a:pPr>
              <a:buNone/>
            </a:pPr>
            <a:r>
              <a:rPr lang="en-US" dirty="0" smtClean="0">
                <a:solidFill>
                  <a:srgbClr val="FF0000"/>
                </a:solidFill>
              </a:rPr>
              <a:t>1-History and clinical sings </a:t>
            </a:r>
          </a:p>
          <a:p>
            <a:pPr>
              <a:buNone/>
            </a:pPr>
            <a:r>
              <a:rPr lang="en-US" dirty="0" smtClean="0"/>
              <a:t>2- Clinical pathological examination revealed A marked </a:t>
            </a:r>
            <a:r>
              <a:rPr lang="en-US" dirty="0" err="1" smtClean="0"/>
              <a:t>leukocytosis</a:t>
            </a:r>
            <a:r>
              <a:rPr lang="en-US" dirty="0" smtClean="0"/>
              <a:t> and </a:t>
            </a:r>
            <a:r>
              <a:rPr lang="en-US" dirty="0" err="1" smtClean="0"/>
              <a:t>neutrophilia</a:t>
            </a:r>
            <a:r>
              <a:rPr lang="en-US" dirty="0" smtClean="0"/>
              <a:t>, as well as </a:t>
            </a:r>
            <a:r>
              <a:rPr lang="en-US" dirty="0" err="1" smtClean="0"/>
              <a:t>hyperglobulinemia</a:t>
            </a:r>
            <a:r>
              <a:rPr lang="en-US" dirty="0" smtClean="0"/>
              <a:t>, </a:t>
            </a:r>
          </a:p>
          <a:p>
            <a:pPr>
              <a:buNone/>
            </a:pPr>
            <a:r>
              <a:rPr lang="en-US" dirty="0" smtClean="0">
                <a:solidFill>
                  <a:srgbClr val="FF0000"/>
                </a:solidFill>
              </a:rPr>
              <a:t>3-Examination of Pericardial fluid</a:t>
            </a:r>
          </a:p>
          <a:p>
            <a:pPr>
              <a:buNone/>
            </a:pPr>
            <a:r>
              <a:rPr lang="en-US" dirty="0" smtClean="0"/>
              <a:t>4- Electrocardiography</a:t>
            </a:r>
          </a:p>
          <a:p>
            <a:pPr>
              <a:buNone/>
            </a:pPr>
            <a:r>
              <a:rPr lang="en-US" dirty="0" smtClean="0">
                <a:solidFill>
                  <a:srgbClr val="FF0000"/>
                </a:solidFill>
              </a:rPr>
              <a:t>5- Radiography</a:t>
            </a:r>
          </a:p>
          <a:p>
            <a:pPr>
              <a:buNone/>
            </a:pPr>
            <a:r>
              <a:rPr lang="en-US" dirty="0" smtClean="0"/>
              <a:t>6- Echocardiography</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pPr algn="ctr">
              <a:buNone/>
            </a:pPr>
            <a:r>
              <a:rPr lang="en-US" b="1" dirty="0" smtClean="0"/>
              <a:t>Myocardial diseases </a:t>
            </a:r>
            <a:endParaRPr lang="en-US" dirty="0" smtClean="0"/>
          </a:p>
          <a:p>
            <a:pPr>
              <a:buNone/>
            </a:pPr>
            <a:r>
              <a:rPr lang="en-US" dirty="0" smtClean="0">
                <a:solidFill>
                  <a:srgbClr val="FF0000"/>
                </a:solidFill>
              </a:rPr>
              <a:t>       Its inflammation and / or degenerative disorders of the myocardial tissue. A number of diseases are accompanied by inflammation, necrosis, or degeneration of the myocardium. These include several bacterial, viral, or parasitic infections and some nutritional deficiencies and toxicities.</a:t>
            </a:r>
          </a:p>
          <a:p>
            <a:pPr>
              <a:buNone/>
            </a:pPr>
            <a:r>
              <a:rPr lang="en-US" b="1" dirty="0" smtClean="0"/>
              <a:t>     Etiology …..</a:t>
            </a:r>
            <a:endParaRPr lang="en-US" dirty="0" smtClean="0"/>
          </a:p>
          <a:p>
            <a:pPr>
              <a:buNone/>
            </a:pPr>
            <a:r>
              <a:rPr lang="en-US" dirty="0" smtClean="0">
                <a:solidFill>
                  <a:srgbClr val="FF0000"/>
                </a:solidFill>
              </a:rPr>
              <a:t>   1-Following </a:t>
            </a:r>
            <a:r>
              <a:rPr lang="en-US" dirty="0" err="1" smtClean="0">
                <a:solidFill>
                  <a:srgbClr val="FF0000"/>
                </a:solidFill>
              </a:rPr>
              <a:t>bacteremia</a:t>
            </a:r>
            <a:r>
              <a:rPr lang="en-US" dirty="0" smtClean="0">
                <a:solidFill>
                  <a:srgbClr val="FF0000"/>
                </a:solidFill>
              </a:rPr>
              <a:t>, as in strangles or from navel-ill</a:t>
            </a:r>
          </a:p>
          <a:p>
            <a:pPr>
              <a:buNone/>
            </a:pPr>
            <a:r>
              <a:rPr lang="en-US" dirty="0" smtClean="0">
                <a:solidFill>
                  <a:srgbClr val="FF0000"/>
                </a:solidFill>
              </a:rPr>
              <a:t>    2-Tuberculosis,and in  Tick </a:t>
            </a:r>
            <a:r>
              <a:rPr lang="en-US" dirty="0" err="1" smtClean="0">
                <a:solidFill>
                  <a:srgbClr val="FF0000"/>
                </a:solidFill>
              </a:rPr>
              <a:t>pyemia</a:t>
            </a:r>
            <a:r>
              <a:rPr lang="en-US" dirty="0" smtClean="0">
                <a:solidFill>
                  <a:srgbClr val="FF0000"/>
                </a:solidFill>
              </a:rPr>
              <a:t> in lambs </a:t>
            </a:r>
          </a:p>
          <a:p>
            <a:pPr>
              <a:buNone/>
            </a:pPr>
            <a:r>
              <a:rPr lang="en-US" dirty="0" smtClean="0">
                <a:solidFill>
                  <a:srgbClr val="FF0000"/>
                </a:solidFill>
              </a:rPr>
              <a:t>    3-</a:t>
            </a:r>
            <a:r>
              <a:rPr lang="en-US" i="1" dirty="0" smtClean="0">
                <a:solidFill>
                  <a:srgbClr val="FF0000"/>
                </a:solidFill>
              </a:rPr>
              <a:t>Clostridium </a:t>
            </a:r>
            <a:r>
              <a:rPr lang="en-US" i="1" dirty="0" err="1" smtClean="0">
                <a:solidFill>
                  <a:srgbClr val="FF0000"/>
                </a:solidFill>
              </a:rPr>
              <a:t>chauvoei</a:t>
            </a:r>
            <a:r>
              <a:rPr lang="en-US" dirty="0" smtClean="0">
                <a:solidFill>
                  <a:srgbClr val="FF0000"/>
                </a:solidFill>
              </a:rPr>
              <a:t>, </a:t>
            </a:r>
            <a:r>
              <a:rPr lang="en-US" i="1" dirty="0" err="1" smtClean="0">
                <a:solidFill>
                  <a:srgbClr val="FF0000"/>
                </a:solidFill>
              </a:rPr>
              <a:t>Histophilus</a:t>
            </a:r>
            <a:r>
              <a:rPr lang="en-US" i="1" dirty="0" smtClean="0">
                <a:solidFill>
                  <a:srgbClr val="FF0000"/>
                </a:solidFill>
              </a:rPr>
              <a:t> </a:t>
            </a:r>
            <a:r>
              <a:rPr lang="en-US" i="1" dirty="0" err="1" smtClean="0">
                <a:solidFill>
                  <a:srgbClr val="FF0000"/>
                </a:solidFill>
              </a:rPr>
              <a:t>somni</a:t>
            </a:r>
            <a:r>
              <a:rPr lang="en-US" i="1" dirty="0" smtClean="0">
                <a:solidFill>
                  <a:srgbClr val="FF0000"/>
                </a:solidFill>
              </a:rPr>
              <a:t> </a:t>
            </a:r>
            <a:r>
              <a:rPr lang="en-US" dirty="0" smtClean="0">
                <a:solidFill>
                  <a:srgbClr val="FF0000"/>
                </a:solidFill>
              </a:rPr>
              <a:t>in feedlot cattle</a:t>
            </a:r>
          </a:p>
          <a:p>
            <a:pPr>
              <a:buNone/>
            </a:pPr>
            <a:r>
              <a:rPr lang="en-US" dirty="0" smtClean="0">
                <a:solidFill>
                  <a:srgbClr val="FF0000"/>
                </a:solidFill>
              </a:rPr>
              <a:t>   4-Extension from </a:t>
            </a:r>
            <a:r>
              <a:rPr lang="en-US" dirty="0" err="1" smtClean="0">
                <a:solidFill>
                  <a:srgbClr val="FF0000"/>
                </a:solidFill>
              </a:rPr>
              <a:t>pericarditis</a:t>
            </a:r>
            <a:r>
              <a:rPr lang="en-US" dirty="0" smtClean="0">
                <a:solidFill>
                  <a:srgbClr val="FF0000"/>
                </a:solidFill>
              </a:rPr>
              <a:t>, </a:t>
            </a:r>
            <a:r>
              <a:rPr lang="en-US" dirty="0" err="1" smtClean="0">
                <a:solidFill>
                  <a:srgbClr val="FF0000"/>
                </a:solidFill>
              </a:rPr>
              <a:t>epicarditis</a:t>
            </a:r>
            <a:r>
              <a:rPr lang="en-US" dirty="0" smtClean="0">
                <a:solidFill>
                  <a:srgbClr val="FF0000"/>
                </a:solidFill>
              </a:rPr>
              <a:t>, or </a:t>
            </a:r>
            <a:r>
              <a:rPr lang="en-US" dirty="0" err="1" smtClean="0">
                <a:solidFill>
                  <a:srgbClr val="FF0000"/>
                </a:solidFill>
              </a:rPr>
              <a:t>endocarditis</a:t>
            </a:r>
            <a:endParaRPr lang="en-US" dirty="0" smtClean="0">
              <a:solidFill>
                <a:srgbClr val="FF0000"/>
              </a:solidFill>
            </a:endParaRPr>
          </a:p>
          <a:p>
            <a:pPr>
              <a:buNone/>
            </a:pPr>
            <a:r>
              <a:rPr lang="en-US" dirty="0" smtClean="0">
                <a:solidFill>
                  <a:srgbClr val="FF0000"/>
                </a:solidFill>
              </a:rPr>
              <a:t>    5-FMD, African horse sickness, Equine infectious anemia, Equine herpesvirus-1 in fetus, Equine viral </a:t>
            </a:r>
            <a:r>
              <a:rPr lang="en-US" dirty="0" err="1" smtClean="0">
                <a:solidFill>
                  <a:srgbClr val="FF0000"/>
                </a:solidFill>
              </a:rPr>
              <a:t>arteritis</a:t>
            </a:r>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buNone/>
            </a:pPr>
            <a:r>
              <a:rPr lang="en-US" dirty="0" smtClean="0">
                <a:solidFill>
                  <a:srgbClr val="FF0000"/>
                </a:solidFill>
              </a:rPr>
              <a:t>     6-</a:t>
            </a:r>
            <a:r>
              <a:rPr lang="en-US" b="1" dirty="0" smtClean="0">
                <a:solidFill>
                  <a:srgbClr val="FF0000"/>
                </a:solidFill>
              </a:rPr>
              <a:t> </a:t>
            </a:r>
            <a:r>
              <a:rPr lang="en-US" dirty="0" smtClean="0">
                <a:solidFill>
                  <a:srgbClr val="FF0000"/>
                </a:solidFill>
              </a:rPr>
              <a:t>Parasitic Myocarditis, This is primarily associated with </a:t>
            </a:r>
            <a:r>
              <a:rPr lang="en-US" i="1" dirty="0" err="1" smtClean="0">
                <a:solidFill>
                  <a:srgbClr val="FF0000"/>
                </a:solidFill>
              </a:rPr>
              <a:t>Strongylus</a:t>
            </a:r>
            <a:r>
              <a:rPr lang="en-US" i="1" dirty="0" smtClean="0">
                <a:solidFill>
                  <a:srgbClr val="FF0000"/>
                </a:solidFill>
              </a:rPr>
              <a:t> </a:t>
            </a:r>
            <a:r>
              <a:rPr lang="en-US" dirty="0" smtClean="0">
                <a:solidFill>
                  <a:srgbClr val="FF0000"/>
                </a:solidFill>
              </a:rPr>
              <a:t>spp. (migrating larvae) </a:t>
            </a:r>
            <a:r>
              <a:rPr lang="en-US" dirty="0" err="1" smtClean="0">
                <a:solidFill>
                  <a:srgbClr val="FF0000"/>
                </a:solidFill>
              </a:rPr>
              <a:t>cysticercosis</a:t>
            </a:r>
            <a:r>
              <a:rPr lang="en-US" dirty="0" smtClean="0">
                <a:solidFill>
                  <a:srgbClr val="FF0000"/>
                </a:solidFill>
              </a:rPr>
              <a:t>, </a:t>
            </a:r>
            <a:r>
              <a:rPr lang="en-US" i="1" dirty="0" err="1" smtClean="0">
                <a:solidFill>
                  <a:srgbClr val="FF0000"/>
                </a:solidFill>
              </a:rPr>
              <a:t>Sarcocystis</a:t>
            </a:r>
            <a:r>
              <a:rPr lang="en-US" i="1" dirty="0" smtClean="0">
                <a:solidFill>
                  <a:srgbClr val="FF0000"/>
                </a:solidFill>
              </a:rPr>
              <a:t> </a:t>
            </a:r>
            <a:r>
              <a:rPr lang="en-US" dirty="0" smtClean="0">
                <a:solidFill>
                  <a:srgbClr val="FF0000"/>
                </a:solidFill>
              </a:rPr>
              <a:t>spp., and </a:t>
            </a:r>
            <a:r>
              <a:rPr lang="en-US" i="1" dirty="0" err="1" smtClean="0">
                <a:solidFill>
                  <a:srgbClr val="FF0000"/>
                </a:solidFill>
              </a:rPr>
              <a:t>Neospora</a:t>
            </a:r>
            <a:r>
              <a:rPr lang="en-US" i="1" dirty="0" smtClean="0">
                <a:solidFill>
                  <a:srgbClr val="FF0000"/>
                </a:solidFill>
              </a:rPr>
              <a:t> </a:t>
            </a:r>
            <a:r>
              <a:rPr lang="en-US" i="1" dirty="0" err="1" smtClean="0">
                <a:solidFill>
                  <a:srgbClr val="FF0000"/>
                </a:solidFill>
              </a:rPr>
              <a:t>caninum</a:t>
            </a:r>
            <a:r>
              <a:rPr lang="en-US" i="1" dirty="0" smtClean="0">
                <a:solidFill>
                  <a:srgbClr val="FF0000"/>
                </a:solidFill>
              </a:rPr>
              <a:t> </a:t>
            </a:r>
            <a:endParaRPr lang="en-US" dirty="0" smtClean="0">
              <a:solidFill>
                <a:srgbClr val="FF0000"/>
              </a:solidFill>
            </a:endParaRPr>
          </a:p>
          <a:p>
            <a:pPr>
              <a:buNone/>
            </a:pPr>
            <a:r>
              <a:rPr lang="en-US" dirty="0" smtClean="0"/>
              <a:t>6-</a:t>
            </a:r>
            <a:r>
              <a:rPr lang="en-US" b="1" dirty="0" smtClean="0"/>
              <a:t> </a:t>
            </a:r>
            <a:r>
              <a:rPr lang="en-US" dirty="0" smtClean="0"/>
              <a:t>Nutritional Deficiency, as in  Vitamin E/selenium, and Some forms of chronic copper deficiency in cattle (falling disease).</a:t>
            </a:r>
          </a:p>
          <a:p>
            <a:pPr>
              <a:buNone/>
            </a:pPr>
            <a:r>
              <a:rPr lang="en-US" dirty="0" smtClean="0">
                <a:solidFill>
                  <a:srgbClr val="FF0000"/>
                </a:solidFill>
              </a:rPr>
              <a:t>     7-</a:t>
            </a:r>
            <a:r>
              <a:rPr lang="en-US" b="1" dirty="0" smtClean="0">
                <a:solidFill>
                  <a:srgbClr val="FF0000"/>
                </a:solidFill>
              </a:rPr>
              <a:t> </a:t>
            </a:r>
            <a:r>
              <a:rPr lang="en-US" dirty="0" smtClean="0">
                <a:solidFill>
                  <a:srgbClr val="FF0000"/>
                </a:solidFill>
              </a:rPr>
              <a:t>Toxicity, such as Inorganic poisons: selenium, </a:t>
            </a:r>
            <a:r>
              <a:rPr lang="en-US" dirty="0" err="1" smtClean="0">
                <a:solidFill>
                  <a:srgbClr val="FF0000"/>
                </a:solidFill>
              </a:rPr>
              <a:t>arsenic,mercury</a:t>
            </a:r>
            <a:r>
              <a:rPr lang="en-US" dirty="0" smtClean="0">
                <a:solidFill>
                  <a:srgbClr val="FF0000"/>
                </a:solidFill>
              </a:rPr>
              <a:t>, phosphorus,</a:t>
            </a:r>
            <a:r>
              <a:rPr lang="en-US" b="1" dirty="0" smtClean="0">
                <a:solidFill>
                  <a:srgbClr val="FF0000"/>
                </a:solidFill>
              </a:rPr>
              <a:t> </a:t>
            </a:r>
            <a:r>
              <a:rPr lang="en-US" dirty="0" err="1" smtClean="0">
                <a:solidFill>
                  <a:srgbClr val="FF0000"/>
                </a:solidFill>
              </a:rPr>
              <a:t>Mycotoxicosis</a:t>
            </a:r>
            <a:r>
              <a:rPr lang="en-US" dirty="0" smtClean="0">
                <a:solidFill>
                  <a:srgbClr val="FF0000"/>
                </a:solidFill>
              </a:rPr>
              <a:t>, some toxic plants and </a:t>
            </a:r>
            <a:r>
              <a:rPr lang="en-US" dirty="0" err="1" smtClean="0">
                <a:solidFill>
                  <a:srgbClr val="FF0000"/>
                </a:solidFill>
              </a:rPr>
              <a:t>weeds,toxic</a:t>
            </a:r>
            <a:r>
              <a:rPr lang="en-US" dirty="0" smtClean="0">
                <a:solidFill>
                  <a:srgbClr val="FF0000"/>
                </a:solidFill>
              </a:rPr>
              <a:t> drugs such as Xylazine and catecholamine, Snack bite venom.</a:t>
            </a:r>
          </a:p>
          <a:p>
            <a:pPr>
              <a:buNone/>
            </a:pPr>
            <a:r>
              <a:rPr lang="en-US" dirty="0" smtClean="0"/>
              <a:t>     8-Tumors and inherited diseases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buNone/>
            </a:pPr>
            <a:r>
              <a:rPr lang="en-US" b="1" dirty="0" smtClean="0"/>
              <a:t>      Pathogenesis…..</a:t>
            </a:r>
            <a:br>
              <a:rPr lang="en-US" b="1" dirty="0" smtClean="0"/>
            </a:br>
            <a:r>
              <a:rPr lang="en-US" dirty="0" smtClean="0">
                <a:solidFill>
                  <a:srgbClr val="FF0000"/>
                </a:solidFill>
              </a:rPr>
              <a:t>1-The primary effect of any myocardial lesion is to reduce cardiac reserve and limit compensation in circulatory emergencies.</a:t>
            </a:r>
          </a:p>
          <a:p>
            <a:pPr>
              <a:buNone/>
            </a:pPr>
            <a:r>
              <a:rPr lang="en-US" dirty="0" smtClean="0"/>
              <a:t>      2-</a:t>
            </a:r>
            <a:r>
              <a:rPr lang="en-US" b="1" dirty="0" smtClean="0"/>
              <a:t> </a:t>
            </a:r>
            <a:r>
              <a:rPr lang="en-US" dirty="0" smtClean="0"/>
              <a:t>myocardial disease results in arrhythmias and conduction disturbances</a:t>
            </a:r>
          </a:p>
          <a:p>
            <a:pPr>
              <a:buNone/>
            </a:pPr>
            <a:r>
              <a:rPr lang="en-US" dirty="0" smtClean="0">
                <a:solidFill>
                  <a:srgbClr val="FF0000"/>
                </a:solidFill>
              </a:rPr>
              <a:t>      3-</a:t>
            </a:r>
            <a:r>
              <a:rPr lang="en-US" b="1" dirty="0" smtClean="0">
                <a:solidFill>
                  <a:srgbClr val="FF0000"/>
                </a:solidFill>
              </a:rPr>
              <a:t> </a:t>
            </a:r>
            <a:r>
              <a:rPr lang="en-US" dirty="0" smtClean="0">
                <a:solidFill>
                  <a:srgbClr val="FF0000"/>
                </a:solidFill>
              </a:rPr>
              <a:t>Myocardial disease may also result in congestive heart failure</a:t>
            </a:r>
            <a:r>
              <a:rPr lang="en-US" b="1" dirty="0" smtClean="0">
                <a:solidFill>
                  <a:srgbClr val="FF0000"/>
                </a:solidFill>
              </a:rPr>
              <a:t> </a:t>
            </a:r>
            <a:r>
              <a:rPr lang="en-US" dirty="0" smtClean="0">
                <a:solidFill>
                  <a:srgbClr val="FF0000"/>
                </a:solidFill>
              </a:rPr>
              <a:t>through its primary effect on the myocardium and the function</a:t>
            </a:r>
            <a:br>
              <a:rPr lang="en-US" dirty="0" smtClean="0">
                <a:solidFill>
                  <a:srgbClr val="FF0000"/>
                </a:solidFill>
              </a:rPr>
            </a:br>
            <a:r>
              <a:rPr lang="en-US" dirty="0" smtClean="0">
                <a:solidFill>
                  <a:srgbClr val="FF0000"/>
                </a:solidFill>
              </a:rPr>
              <a:t>of the heart as a pump.</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r>
              <a:rPr lang="en-US" b="1" dirty="0" smtClean="0"/>
              <a:t>Heart Failure And Cardio Vascular Dysfunction </a:t>
            </a:r>
            <a:r>
              <a:rPr lang="ar-IQ" b="1" dirty="0" smtClean="0"/>
              <a:t>قصور القلب او السكتة القلبية </a:t>
            </a:r>
            <a:endParaRPr lang="en-US" dirty="0" smtClean="0"/>
          </a:p>
          <a:p>
            <a:r>
              <a:rPr lang="en-US" dirty="0" smtClean="0">
                <a:solidFill>
                  <a:srgbClr val="FF0000"/>
                </a:solidFill>
              </a:rPr>
              <a:t>The failure of the heart as a pump can result from…</a:t>
            </a:r>
          </a:p>
          <a:p>
            <a:r>
              <a:rPr lang="en-US" dirty="0" smtClean="0"/>
              <a:t>1-A filling defect of the heart(diastolic failure)</a:t>
            </a:r>
          </a:p>
          <a:p>
            <a:r>
              <a:rPr lang="en-US" dirty="0" smtClean="0"/>
              <a:t>2-Cardiac arrhythmia</a:t>
            </a:r>
          </a:p>
          <a:p>
            <a:r>
              <a:rPr lang="en-US" dirty="0" smtClean="0"/>
              <a:t>3-An abnormality in the generation or conduction of the electrical wave of depolarization</a:t>
            </a:r>
          </a:p>
          <a:p>
            <a:r>
              <a:rPr lang="en-US" dirty="0" smtClean="0">
                <a:solidFill>
                  <a:srgbClr val="FF0000"/>
                </a:solidFill>
              </a:rPr>
              <a:t>4-An abnormality in contractile function(Contractile dysfunction) (systolic failure)</a:t>
            </a:r>
          </a:p>
          <a:p>
            <a:r>
              <a:rPr lang="en-US" dirty="0" smtClean="0"/>
              <a:t>5-Excessive workload</a:t>
            </a:r>
          </a:p>
          <a:p>
            <a:r>
              <a:rPr lang="en-US" dirty="0" smtClean="0">
                <a:solidFill>
                  <a:srgbClr val="FF0000"/>
                </a:solidFill>
              </a:rPr>
              <a:t>6-Anatomic abnormalities</a:t>
            </a:r>
          </a:p>
          <a:p>
            <a:r>
              <a:rPr lang="en-US" dirty="0" smtClean="0"/>
              <a:t>7-</a:t>
            </a:r>
            <a:r>
              <a:rPr lang="en-US" b="1" dirty="0" smtClean="0"/>
              <a:t> </a:t>
            </a:r>
            <a:r>
              <a:rPr lang="en-US" dirty="0" smtClean="0"/>
              <a:t>Obstructed flow</a:t>
            </a:r>
          </a:p>
          <a:p>
            <a:r>
              <a:rPr lang="en-US" dirty="0" smtClean="0">
                <a:solidFill>
                  <a:srgbClr val="FF0000"/>
                </a:solidFill>
              </a:rPr>
              <a:t>8- </a:t>
            </a:r>
            <a:r>
              <a:rPr lang="en-US" dirty="0" err="1" smtClean="0">
                <a:solidFill>
                  <a:srgbClr val="FF0000"/>
                </a:solidFill>
              </a:rPr>
              <a:t>Regurgitant</a:t>
            </a:r>
            <a:r>
              <a:rPr lang="en-US" dirty="0" smtClean="0">
                <a:solidFill>
                  <a:srgbClr val="FF0000"/>
                </a:solidFill>
              </a:rPr>
              <a:t> flow</a:t>
            </a:r>
            <a:r>
              <a:rPr lang="ar-IQ" dirty="0" smtClean="0">
                <a:solidFill>
                  <a:srgbClr val="FF0000"/>
                </a:solidFill>
              </a:rPr>
              <a:t>تدفق دموي عنيف </a:t>
            </a:r>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buNone/>
            </a:pPr>
            <a:r>
              <a:rPr lang="en-US" b="1" dirty="0" smtClean="0"/>
              <a:t>      Clinical Findings…</a:t>
            </a:r>
            <a:endParaRPr lang="en-US" dirty="0" smtClean="0"/>
          </a:p>
          <a:p>
            <a:pPr>
              <a:buNone/>
            </a:pPr>
            <a:r>
              <a:rPr lang="en-US" dirty="0" smtClean="0"/>
              <a:t>      1-</a:t>
            </a:r>
            <a:r>
              <a:rPr lang="en-US" b="1" dirty="0" smtClean="0"/>
              <a:t> </a:t>
            </a:r>
            <a:r>
              <a:rPr lang="en-US" dirty="0" smtClean="0">
                <a:solidFill>
                  <a:srgbClr val="FF0000"/>
                </a:solidFill>
              </a:rPr>
              <a:t>Decreased exercise tolerance</a:t>
            </a:r>
          </a:p>
          <a:p>
            <a:pPr>
              <a:buNone/>
            </a:pPr>
            <a:r>
              <a:rPr lang="en-US" dirty="0" smtClean="0">
                <a:solidFill>
                  <a:srgbClr val="FF0000"/>
                </a:solidFill>
              </a:rPr>
              <a:t>    2-Increase in heart rate and heart size, which can detectable by echocardiography.</a:t>
            </a:r>
          </a:p>
          <a:p>
            <a:pPr>
              <a:buNone/>
            </a:pPr>
            <a:r>
              <a:rPr lang="en-US" dirty="0" smtClean="0">
                <a:solidFill>
                  <a:srgbClr val="FF0000"/>
                </a:solidFill>
              </a:rPr>
              <a:t>    3-</a:t>
            </a:r>
            <a:r>
              <a:rPr lang="en-US" b="1" dirty="0" smtClean="0">
                <a:solidFill>
                  <a:srgbClr val="FF0000"/>
                </a:solidFill>
              </a:rPr>
              <a:t> </a:t>
            </a:r>
            <a:r>
              <a:rPr lang="en-US" dirty="0" smtClean="0">
                <a:solidFill>
                  <a:srgbClr val="FF0000"/>
                </a:solidFill>
              </a:rPr>
              <a:t>There may be clinically recognizable arrhythmia</a:t>
            </a:r>
          </a:p>
          <a:p>
            <a:pPr>
              <a:buNone/>
            </a:pPr>
            <a:r>
              <a:rPr lang="en-US" dirty="0" smtClean="0">
                <a:solidFill>
                  <a:srgbClr val="FF0000"/>
                </a:solidFill>
              </a:rPr>
              <a:t>    4-</a:t>
            </a:r>
            <a:r>
              <a:rPr lang="en-US" b="1" dirty="0" smtClean="0">
                <a:solidFill>
                  <a:srgbClr val="FF0000"/>
                </a:solidFill>
              </a:rPr>
              <a:t> </a:t>
            </a:r>
            <a:r>
              <a:rPr lang="en-US" dirty="0" smtClean="0">
                <a:solidFill>
                  <a:srgbClr val="FF0000"/>
                </a:solidFill>
              </a:rPr>
              <a:t>The characteristics of the pulse and heart sounds are also changed</a:t>
            </a:r>
          </a:p>
          <a:p>
            <a:pPr>
              <a:buNone/>
            </a:pPr>
            <a:r>
              <a:rPr lang="en-US" dirty="0" smtClean="0">
                <a:solidFill>
                  <a:srgbClr val="FF0000"/>
                </a:solidFill>
              </a:rPr>
              <a:t>    5-</a:t>
            </a:r>
            <a:r>
              <a:rPr lang="en-US" b="1" dirty="0" smtClean="0">
                <a:solidFill>
                  <a:srgbClr val="FF0000"/>
                </a:solidFill>
              </a:rPr>
              <a:t>S</a:t>
            </a:r>
            <a:r>
              <a:rPr lang="en-US" dirty="0" smtClean="0">
                <a:solidFill>
                  <a:srgbClr val="FF0000"/>
                </a:solidFill>
              </a:rPr>
              <a:t>udden death</a:t>
            </a:r>
            <a:r>
              <a:rPr lang="en-US" b="1" dirty="0" smtClean="0">
                <a:solidFill>
                  <a:srgbClr val="FF0000"/>
                </a:solidFill>
              </a:rPr>
              <a:t> </a:t>
            </a:r>
            <a:r>
              <a:rPr lang="en-US" dirty="0" smtClean="0">
                <a:solidFill>
                  <a:srgbClr val="FF0000"/>
                </a:solidFill>
              </a:rPr>
              <a:t>or attacks of cardiac syncope caused by acute heart failure, or severe </a:t>
            </a:r>
            <a:r>
              <a:rPr lang="en-US" dirty="0" err="1" smtClean="0">
                <a:solidFill>
                  <a:srgbClr val="FF0000"/>
                </a:solidFill>
              </a:rPr>
              <a:t>dyspnea</a:t>
            </a:r>
            <a:r>
              <a:rPr lang="en-US" dirty="0" smtClean="0">
                <a:solidFill>
                  <a:srgbClr val="FF0000"/>
                </a:solidFill>
              </a:rPr>
              <a:t> or general edema caused by congestive heart failure.</a:t>
            </a:r>
          </a:p>
          <a:p>
            <a:pPr>
              <a:buNone/>
            </a:pPr>
            <a:r>
              <a:rPr lang="en-US" b="1" dirty="0" smtClean="0"/>
              <a:t>     Treatment …</a:t>
            </a:r>
            <a:endParaRPr lang="en-US" dirty="0" smtClean="0"/>
          </a:p>
          <a:p>
            <a:pPr>
              <a:buNone/>
            </a:pPr>
            <a:r>
              <a:rPr lang="en-US" dirty="0" smtClean="0">
                <a:solidFill>
                  <a:srgbClr val="FF0000"/>
                </a:solidFill>
              </a:rPr>
              <a:t>     Treatment of the primary cause is advised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buNone/>
            </a:pPr>
            <a:r>
              <a:rPr lang="en-US" b="1" dirty="0" smtClean="0"/>
              <a:t>        </a:t>
            </a:r>
            <a:r>
              <a:rPr lang="en-US" b="1" dirty="0" err="1" smtClean="0"/>
              <a:t>Cor</a:t>
            </a:r>
            <a:r>
              <a:rPr lang="en-US" b="1" dirty="0" smtClean="0"/>
              <a:t> </a:t>
            </a:r>
            <a:r>
              <a:rPr lang="en-US" b="1" dirty="0" err="1" smtClean="0"/>
              <a:t>Pulmonale</a:t>
            </a:r>
            <a:endParaRPr lang="en-US" dirty="0" smtClean="0"/>
          </a:p>
          <a:p>
            <a:pPr>
              <a:buNone/>
            </a:pPr>
            <a:r>
              <a:rPr lang="en-US" dirty="0" smtClean="0">
                <a:solidFill>
                  <a:srgbClr val="FF0000"/>
                </a:solidFill>
              </a:rPr>
              <a:t>      Is a condition that causes the right side of the heart to fail. Long-term high blood pressure in the arteries of the lung and right ventricle of the heart can lead to </a:t>
            </a:r>
            <a:r>
              <a:rPr lang="en-US" dirty="0" err="1" smtClean="0">
                <a:solidFill>
                  <a:srgbClr val="FF0000"/>
                </a:solidFill>
              </a:rPr>
              <a:t>cor</a:t>
            </a:r>
            <a:r>
              <a:rPr lang="en-US" dirty="0" smtClean="0">
                <a:solidFill>
                  <a:srgbClr val="FF0000"/>
                </a:solidFill>
              </a:rPr>
              <a:t> </a:t>
            </a:r>
            <a:r>
              <a:rPr lang="en-US" dirty="0" err="1" smtClean="0">
                <a:solidFill>
                  <a:srgbClr val="FF0000"/>
                </a:solidFill>
              </a:rPr>
              <a:t>pulmonale</a:t>
            </a:r>
            <a:r>
              <a:rPr lang="en-US" dirty="0" smtClean="0">
                <a:solidFill>
                  <a:srgbClr val="FF0000"/>
                </a:solidFill>
              </a:rPr>
              <a:t>.</a:t>
            </a:r>
          </a:p>
          <a:p>
            <a:pPr>
              <a:buNone/>
            </a:pPr>
            <a:r>
              <a:rPr lang="en-US" b="1" dirty="0" smtClean="0"/>
              <a:t>      Etiology…</a:t>
            </a:r>
            <a:endParaRPr lang="en-US" dirty="0" smtClean="0"/>
          </a:p>
          <a:p>
            <a:pPr>
              <a:buNone/>
            </a:pPr>
            <a:r>
              <a:rPr lang="en-US" dirty="0" smtClean="0">
                <a:solidFill>
                  <a:srgbClr val="FF0000"/>
                </a:solidFill>
              </a:rPr>
              <a:t>     1-</a:t>
            </a:r>
            <a:r>
              <a:rPr lang="en-US" b="1" dirty="0" smtClean="0">
                <a:solidFill>
                  <a:srgbClr val="FF0000"/>
                </a:solidFill>
              </a:rPr>
              <a:t> </a:t>
            </a:r>
            <a:r>
              <a:rPr lang="en-US" dirty="0" smtClean="0">
                <a:solidFill>
                  <a:srgbClr val="FF0000"/>
                </a:solidFill>
              </a:rPr>
              <a:t>alveolar hypoxia</a:t>
            </a:r>
          </a:p>
          <a:p>
            <a:pPr>
              <a:buNone/>
            </a:pPr>
            <a:r>
              <a:rPr lang="en-US" dirty="0" smtClean="0">
                <a:solidFill>
                  <a:srgbClr val="FF0000"/>
                </a:solidFill>
              </a:rPr>
              <a:t>     2-Animal living at high altitude areas (high mountain disease)</a:t>
            </a:r>
          </a:p>
          <a:p>
            <a:pPr>
              <a:buNone/>
            </a:pPr>
            <a:r>
              <a:rPr lang="en-US" dirty="0" smtClean="0">
                <a:solidFill>
                  <a:srgbClr val="FF0000"/>
                </a:solidFill>
              </a:rPr>
              <a:t>     3-</a:t>
            </a:r>
            <a:r>
              <a:rPr lang="en-US" b="1" dirty="0" smtClean="0">
                <a:solidFill>
                  <a:srgbClr val="FF0000"/>
                </a:solidFill>
              </a:rPr>
              <a:t> </a:t>
            </a:r>
            <a:r>
              <a:rPr lang="en-US" dirty="0" smtClean="0">
                <a:solidFill>
                  <a:srgbClr val="FF0000"/>
                </a:solidFill>
              </a:rPr>
              <a:t>Chronic interstitial pneumonia and emphysema</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pPr>
              <a:buNone/>
            </a:pPr>
            <a:r>
              <a:rPr lang="en-US" b="1" dirty="0" smtClean="0"/>
              <a:t>       High Altitude Pulmonary Hypertension (Brisket Disease), (Mountain Sickness)..</a:t>
            </a:r>
            <a:endParaRPr lang="en-US" dirty="0" smtClean="0"/>
          </a:p>
          <a:p>
            <a:pPr>
              <a:buNone/>
            </a:pPr>
            <a:r>
              <a:rPr lang="en-US" b="1" dirty="0" smtClean="0"/>
              <a:t>      Etiology…..</a:t>
            </a:r>
            <a:br>
              <a:rPr lang="en-US" b="1" dirty="0" smtClean="0"/>
            </a:br>
            <a:r>
              <a:rPr lang="en-US" dirty="0" smtClean="0">
                <a:solidFill>
                  <a:srgbClr val="FF0000"/>
                </a:solidFill>
              </a:rPr>
              <a:t>1-Alveolar hypoxia in cattle at high altitudes results in pulmonary hypertension</a:t>
            </a:r>
          </a:p>
          <a:p>
            <a:pPr>
              <a:buNone/>
            </a:pPr>
            <a:r>
              <a:rPr lang="en-US" dirty="0" smtClean="0">
                <a:solidFill>
                  <a:srgbClr val="FF0000"/>
                </a:solidFill>
              </a:rPr>
              <a:t>      2-</a:t>
            </a:r>
            <a:r>
              <a:rPr lang="en-US" b="1" dirty="0" smtClean="0">
                <a:solidFill>
                  <a:srgbClr val="FF0000"/>
                </a:solidFill>
              </a:rPr>
              <a:t> </a:t>
            </a:r>
            <a:r>
              <a:rPr lang="en-US" dirty="0" smtClean="0">
                <a:solidFill>
                  <a:srgbClr val="FF0000"/>
                </a:solidFill>
              </a:rPr>
              <a:t>Myocardial dystrophy, anemia, pulmonary disease, or </a:t>
            </a:r>
            <a:r>
              <a:rPr lang="en-US" dirty="0" err="1" smtClean="0">
                <a:solidFill>
                  <a:srgbClr val="FF0000"/>
                </a:solidFill>
              </a:rPr>
              <a:t>hypoproteinemia</a:t>
            </a:r>
            <a:endParaRPr lang="en-US" dirty="0" smtClean="0">
              <a:solidFill>
                <a:srgbClr val="FF0000"/>
              </a:solidFill>
            </a:endParaRPr>
          </a:p>
          <a:p>
            <a:pPr>
              <a:buNone/>
            </a:pPr>
            <a:r>
              <a:rPr lang="en-US" b="1" dirty="0" smtClean="0"/>
              <a:t>     Pathogenesis….</a:t>
            </a:r>
          </a:p>
          <a:p>
            <a:pPr>
              <a:buNone/>
            </a:pPr>
            <a:r>
              <a:rPr lang="en-US" dirty="0" smtClean="0">
                <a:solidFill>
                  <a:srgbClr val="FF0000"/>
                </a:solidFill>
              </a:rPr>
              <a:t>     1-</a:t>
            </a:r>
            <a:r>
              <a:rPr lang="en-US" b="1" dirty="0" smtClean="0">
                <a:solidFill>
                  <a:srgbClr val="FF0000"/>
                </a:solidFill>
              </a:rPr>
              <a:t> </a:t>
            </a:r>
            <a:r>
              <a:rPr lang="en-US" dirty="0" smtClean="0">
                <a:solidFill>
                  <a:srgbClr val="FF0000"/>
                </a:solidFill>
              </a:rPr>
              <a:t>Acute alveolar hypoxia (lowered alveolar </a:t>
            </a:r>
            <a:r>
              <a:rPr lang="en-US" i="1" dirty="0" smtClean="0">
                <a:solidFill>
                  <a:srgbClr val="FF0000"/>
                </a:solidFill>
              </a:rPr>
              <a:t>P</a:t>
            </a:r>
            <a:r>
              <a:rPr lang="en-US" dirty="0" smtClean="0">
                <a:solidFill>
                  <a:srgbClr val="FF0000"/>
                </a:solidFill>
              </a:rPr>
              <a:t>o2)</a:t>
            </a:r>
          </a:p>
          <a:p>
            <a:pPr>
              <a:buNone/>
            </a:pPr>
            <a:r>
              <a:rPr lang="en-US" dirty="0" smtClean="0">
                <a:solidFill>
                  <a:srgbClr val="FF0000"/>
                </a:solidFill>
              </a:rPr>
              <a:t>     2-</a:t>
            </a:r>
            <a:r>
              <a:rPr lang="en-US" b="1" dirty="0" smtClean="0">
                <a:solidFill>
                  <a:srgbClr val="FF0000"/>
                </a:solidFill>
              </a:rPr>
              <a:t> </a:t>
            </a:r>
            <a:r>
              <a:rPr lang="en-US" dirty="0" smtClean="0">
                <a:solidFill>
                  <a:srgbClr val="FF0000"/>
                </a:solidFill>
              </a:rPr>
              <a:t>Prolonged hypoxia and persistent pulmonary vasoconstriction lead to medial muscular hypertrophy of the small pulmonary arteries and arterioles with a further increase in pulmonary vascular resistance and the development of </a:t>
            </a:r>
            <a:r>
              <a:rPr lang="en-US" dirty="0" err="1" smtClean="0">
                <a:solidFill>
                  <a:srgbClr val="FF0000"/>
                </a:solidFill>
              </a:rPr>
              <a:t>cor</a:t>
            </a:r>
            <a:r>
              <a:rPr lang="en-US" dirty="0" smtClean="0">
                <a:solidFill>
                  <a:srgbClr val="FF0000"/>
                </a:solidFill>
              </a:rPr>
              <a:t> </a:t>
            </a:r>
            <a:r>
              <a:rPr lang="en-US" dirty="0" err="1" smtClean="0">
                <a:solidFill>
                  <a:srgbClr val="FF0000"/>
                </a:solidFill>
              </a:rPr>
              <a:t>pulmonale</a:t>
            </a:r>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pPr>
              <a:buNone/>
            </a:pPr>
            <a:r>
              <a:rPr lang="en-US" b="1" dirty="0" smtClean="0"/>
              <a:t>       Clinical Findings…..</a:t>
            </a:r>
            <a:endParaRPr lang="en-US" dirty="0" smtClean="0"/>
          </a:p>
          <a:p>
            <a:pPr>
              <a:buNone/>
            </a:pPr>
            <a:r>
              <a:rPr lang="en-US" dirty="0" smtClean="0">
                <a:solidFill>
                  <a:srgbClr val="FF0000"/>
                </a:solidFill>
              </a:rPr>
              <a:t>1-</a:t>
            </a:r>
            <a:r>
              <a:rPr lang="en-US" b="1" dirty="0" smtClean="0">
                <a:solidFill>
                  <a:srgbClr val="FF0000"/>
                </a:solidFill>
              </a:rPr>
              <a:t> </a:t>
            </a:r>
            <a:r>
              <a:rPr lang="en-US" dirty="0" smtClean="0">
                <a:solidFill>
                  <a:srgbClr val="FF0000"/>
                </a:solidFill>
              </a:rPr>
              <a:t>Affected cattle have a dejected appearance; lose condition rapidly; have a rough, lusterless coat; and stand with the elbows</a:t>
            </a:r>
            <a:br>
              <a:rPr lang="en-US" dirty="0" smtClean="0">
                <a:solidFill>
                  <a:srgbClr val="FF0000"/>
                </a:solidFill>
              </a:rPr>
            </a:br>
            <a:r>
              <a:rPr lang="en-US" dirty="0" smtClean="0">
                <a:solidFill>
                  <a:srgbClr val="FF0000"/>
                </a:solidFill>
              </a:rPr>
              <a:t>abducted.</a:t>
            </a:r>
          </a:p>
          <a:p>
            <a:pPr>
              <a:buNone/>
            </a:pPr>
            <a:r>
              <a:rPr lang="en-US" dirty="0" smtClean="0">
                <a:solidFill>
                  <a:srgbClr val="FF0000"/>
                </a:solidFill>
              </a:rPr>
              <a:t>2-</a:t>
            </a:r>
            <a:r>
              <a:rPr lang="en-US" b="1" dirty="0" smtClean="0">
                <a:solidFill>
                  <a:srgbClr val="FF0000"/>
                </a:solidFill>
              </a:rPr>
              <a:t> </a:t>
            </a:r>
            <a:r>
              <a:rPr lang="en-US" dirty="0" smtClean="0">
                <a:solidFill>
                  <a:srgbClr val="FF0000"/>
                </a:solidFill>
              </a:rPr>
              <a:t>Jugular vein engorgement is followed by the appearance of edema of the brisket,</a:t>
            </a:r>
            <a:r>
              <a:rPr lang="en-US" b="1" dirty="0" smtClean="0">
                <a:solidFill>
                  <a:srgbClr val="FF0000"/>
                </a:solidFill>
              </a:rPr>
              <a:t> </a:t>
            </a:r>
            <a:r>
              <a:rPr lang="en-US" dirty="0" smtClean="0">
                <a:solidFill>
                  <a:srgbClr val="FF0000"/>
                </a:solidFill>
              </a:rPr>
              <a:t>spreading up the neck to the inter-</a:t>
            </a:r>
            <a:r>
              <a:rPr lang="en-US" dirty="0" err="1" smtClean="0">
                <a:solidFill>
                  <a:srgbClr val="FF0000"/>
                </a:solidFill>
              </a:rPr>
              <a:t>mandibular</a:t>
            </a:r>
            <a:r>
              <a:rPr lang="en-US" dirty="0" smtClean="0">
                <a:solidFill>
                  <a:srgbClr val="FF0000"/>
                </a:solidFill>
              </a:rPr>
              <a:t> space and back along the ventral aspect of the body.</a:t>
            </a:r>
          </a:p>
          <a:p>
            <a:pPr>
              <a:buNone/>
            </a:pPr>
            <a:r>
              <a:rPr lang="en-US" dirty="0" smtClean="0">
                <a:solidFill>
                  <a:srgbClr val="FF0000"/>
                </a:solidFill>
              </a:rPr>
              <a:t>3-</a:t>
            </a:r>
            <a:r>
              <a:rPr lang="en-US" b="1" dirty="0" smtClean="0">
                <a:solidFill>
                  <a:srgbClr val="FF0000"/>
                </a:solidFill>
              </a:rPr>
              <a:t> </a:t>
            </a:r>
            <a:r>
              <a:rPr lang="en-US" dirty="0" smtClean="0">
                <a:solidFill>
                  <a:srgbClr val="FF0000"/>
                </a:solidFill>
              </a:rPr>
              <a:t>Abdominal enlargement caused by the development of ascites is</a:t>
            </a:r>
            <a:br>
              <a:rPr lang="en-US" dirty="0" smtClean="0">
                <a:solidFill>
                  <a:srgbClr val="FF0000"/>
                </a:solidFill>
              </a:rPr>
            </a:br>
            <a:r>
              <a:rPr lang="en-US" dirty="0" smtClean="0">
                <a:solidFill>
                  <a:srgbClr val="FF0000"/>
                </a:solidFill>
              </a:rPr>
              <a:t>accompanied by diarrhea.</a:t>
            </a:r>
          </a:p>
          <a:p>
            <a:pPr>
              <a:buNone/>
            </a:pPr>
            <a:r>
              <a:rPr lang="en-US" dirty="0" smtClean="0">
                <a:solidFill>
                  <a:srgbClr val="FF0000"/>
                </a:solidFill>
              </a:rPr>
              <a:t>4-</a:t>
            </a:r>
            <a:r>
              <a:rPr lang="en-US" b="1" dirty="0" smtClean="0">
                <a:solidFill>
                  <a:srgbClr val="FF0000"/>
                </a:solidFill>
              </a:rPr>
              <a:t> </a:t>
            </a:r>
            <a:r>
              <a:rPr lang="en-US" dirty="0" smtClean="0">
                <a:solidFill>
                  <a:srgbClr val="FF0000"/>
                </a:solidFill>
              </a:rPr>
              <a:t>There is </a:t>
            </a:r>
            <a:r>
              <a:rPr lang="en-US" dirty="0" err="1" smtClean="0">
                <a:solidFill>
                  <a:srgbClr val="FF0000"/>
                </a:solidFill>
              </a:rPr>
              <a:t>dyspnea</a:t>
            </a:r>
            <a:r>
              <a:rPr lang="en-US" dirty="0" smtClean="0">
                <a:solidFill>
                  <a:srgbClr val="FF0000"/>
                </a:solidFill>
              </a:rPr>
              <a:t> and weakness on slight exertion. The </a:t>
            </a:r>
            <a:r>
              <a:rPr lang="en-US" dirty="0" err="1" smtClean="0">
                <a:solidFill>
                  <a:srgbClr val="FF0000"/>
                </a:solidFill>
              </a:rPr>
              <a:t>mucosae</a:t>
            </a:r>
            <a:r>
              <a:rPr lang="en-US" dirty="0" smtClean="0">
                <a:solidFill>
                  <a:srgbClr val="FF0000"/>
                </a:solidFill>
              </a:rPr>
              <a:t> may be cyanotic, particularly after exercise, and the lung sounds vary from an increased vesicular murmur to moist crackles and an absence of breath sounds.</a:t>
            </a:r>
          </a:p>
          <a:p>
            <a:pPr>
              <a:buNone/>
            </a:pPr>
            <a:r>
              <a:rPr lang="en-US" dirty="0" smtClean="0">
                <a:solidFill>
                  <a:srgbClr val="FF0000"/>
                </a:solidFill>
              </a:rPr>
              <a:t>5-</a:t>
            </a:r>
            <a:r>
              <a:rPr lang="en-US" b="1" dirty="0" smtClean="0">
                <a:solidFill>
                  <a:srgbClr val="FF0000"/>
                </a:solidFill>
              </a:rPr>
              <a:t> </a:t>
            </a:r>
            <a:r>
              <a:rPr lang="en-US" dirty="0" smtClean="0">
                <a:solidFill>
                  <a:srgbClr val="FF0000"/>
                </a:solidFill>
              </a:rPr>
              <a:t>Auscultation of the heart reveals tachycardia, increased absolute intensity of the sounds</a:t>
            </a:r>
          </a:p>
          <a:p>
            <a:pPr>
              <a:buNone/>
            </a:pPr>
            <a:r>
              <a:rPr lang="en-US" b="1" smtClean="0"/>
              <a:t>      Treatment</a:t>
            </a:r>
            <a:r>
              <a:rPr lang="en-US" b="1" dirty="0" smtClean="0"/>
              <a:t/>
            </a:r>
            <a:br>
              <a:rPr lang="en-US" b="1" dirty="0" smtClean="0"/>
            </a:br>
            <a:r>
              <a:rPr lang="en-US" dirty="0" smtClean="0">
                <a:solidFill>
                  <a:srgbClr val="FF0000"/>
                </a:solidFill>
              </a:rPr>
              <a:t>The only effective treatment is to move the affected cattle to a lower altitude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r>
              <a:rPr lang="en-US" b="1" dirty="0" smtClean="0"/>
              <a:t>Heart failure can divided into different types </a:t>
            </a:r>
            <a:endParaRPr lang="en-US" dirty="0" smtClean="0"/>
          </a:p>
          <a:p>
            <a:r>
              <a:rPr lang="en-US" b="1" dirty="0" smtClean="0">
                <a:solidFill>
                  <a:srgbClr val="FF0000"/>
                </a:solidFill>
              </a:rPr>
              <a:t>1-Acute heart failure(AHF)…. </a:t>
            </a:r>
            <a:r>
              <a:rPr lang="en-US" dirty="0" smtClean="0">
                <a:solidFill>
                  <a:srgbClr val="FF0000"/>
                </a:solidFill>
              </a:rPr>
              <a:t>When cardiac output are in adequate result in an increase in venous pressure.</a:t>
            </a:r>
            <a:r>
              <a:rPr lang="en-US" b="1" dirty="0" smtClean="0">
                <a:solidFill>
                  <a:srgbClr val="FF0000"/>
                </a:solidFill>
              </a:rPr>
              <a:t> </a:t>
            </a:r>
            <a:r>
              <a:rPr lang="en-US" dirty="0" smtClean="0">
                <a:solidFill>
                  <a:srgbClr val="FF0000"/>
                </a:solidFill>
              </a:rPr>
              <a:t>there is an acute reduction of cardiac output, as is caused by sudden cessation of the heartbeat, the effect is to deprive tissues from oxygen supplies</a:t>
            </a:r>
          </a:p>
          <a:p>
            <a:r>
              <a:rPr lang="en-US" dirty="0" smtClean="0"/>
              <a:t>Moreover, </a:t>
            </a:r>
            <a:r>
              <a:rPr lang="en-US" dirty="0" err="1" smtClean="0"/>
              <a:t>itis</a:t>
            </a:r>
            <a:r>
              <a:rPr lang="en-US" dirty="0" smtClean="0"/>
              <a:t> a sudden, life-threatening condition in which the heart is unable to do its job. The heart is still beating, but it cannot deliver enough oxygen to meet the body's needs. </a:t>
            </a:r>
          </a:p>
          <a:p>
            <a:r>
              <a:rPr lang="en-US" b="1" dirty="0" smtClean="0"/>
              <a:t>Cardiac output</a:t>
            </a:r>
            <a:r>
              <a:rPr lang="en-US" dirty="0" smtClean="0"/>
              <a:t> …. </a:t>
            </a:r>
            <a:r>
              <a:rPr lang="en-US" dirty="0" smtClean="0">
                <a:solidFill>
                  <a:srgbClr val="FF0000"/>
                </a:solidFill>
              </a:rPr>
              <a:t>the quantity of blood pumped by the heart in a given period of time( Mostly one mint)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r>
              <a:rPr lang="en-US" b="1" dirty="0" smtClean="0"/>
              <a:t>2-Chronic heart failure ( congestive heart failure)(CHF)….</a:t>
            </a:r>
            <a:endParaRPr lang="en-US" dirty="0" smtClean="0"/>
          </a:p>
          <a:p>
            <a:r>
              <a:rPr lang="en-US" dirty="0" smtClean="0"/>
              <a:t> </a:t>
            </a:r>
            <a:r>
              <a:rPr lang="en-US" dirty="0" smtClean="0">
                <a:solidFill>
                  <a:srgbClr val="FF0000"/>
                </a:solidFill>
              </a:rPr>
              <a:t>A condition in which the heart has trouble pumping blood through the body. It may develop over a long period of time. Symptoms include shortness of breath, problems exercising, fatigue, and swelling of the feet, ankles, and abdomen. Chronic heart failure may be caused by coronary artery disease, a heart attack, or high blood pressure. </a:t>
            </a:r>
          </a:p>
          <a:p>
            <a:r>
              <a:rPr lang="en-US" b="1" dirty="0" smtClean="0"/>
              <a:t>3-Left side heart failure …. </a:t>
            </a:r>
            <a:r>
              <a:rPr lang="en-US" b="1" dirty="0" smtClean="0">
                <a:solidFill>
                  <a:srgbClr val="FF0000"/>
                </a:solidFill>
              </a:rPr>
              <a:t>It </a:t>
            </a:r>
            <a:r>
              <a:rPr lang="en-US" dirty="0" smtClean="0">
                <a:solidFill>
                  <a:srgbClr val="FF0000"/>
                </a:solidFill>
              </a:rPr>
              <a:t>causes an increase in left ventricular end-diastolic pressure, which mean increase of left atrial pressure, and pulmonary venous pressure causing interstitial edema in the lungs and, severe enough, </a:t>
            </a:r>
            <a:r>
              <a:rPr lang="en-US" dirty="0" err="1" smtClean="0">
                <a:solidFill>
                  <a:srgbClr val="FF0000"/>
                </a:solidFill>
              </a:rPr>
              <a:t>dyspnea</a:t>
            </a:r>
            <a:r>
              <a:rPr lang="en-US" dirty="0" smtClean="0">
                <a:solidFill>
                  <a:srgbClr val="FF0000"/>
                </a:solidFill>
              </a:rPr>
              <a:t>, and death.</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en-US" b="1" dirty="0" smtClean="0"/>
              <a:t>4-</a:t>
            </a:r>
            <a:r>
              <a:rPr lang="en-US" dirty="0" smtClean="0"/>
              <a:t> </a:t>
            </a:r>
            <a:r>
              <a:rPr lang="en-US" b="1" dirty="0" smtClean="0"/>
              <a:t>Right-sided heart failure ….</a:t>
            </a:r>
          </a:p>
          <a:p>
            <a:pPr>
              <a:buNone/>
            </a:pPr>
            <a:r>
              <a:rPr lang="en-US" dirty="0" smtClean="0">
                <a:solidFill>
                  <a:srgbClr val="FF0000"/>
                </a:solidFill>
              </a:rPr>
              <a:t>It causes an increase in right ventricular end-diastolic pressure, which mean increase in right atrial pressure, and jugular venous pressure causing symmetric venous distension (most readily detected in the jugular veins); an increase in pleural, pericardial, and abdominal fluid (ascites); and hepatomegaly.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r>
              <a:rPr lang="en-US" b="1" dirty="0" smtClean="0"/>
              <a:t>Circuit Failure</a:t>
            </a:r>
            <a:r>
              <a:rPr lang="ar-SA" b="1" dirty="0" smtClean="0"/>
              <a:t>فشل الدورة </a:t>
            </a:r>
            <a:r>
              <a:rPr lang="ar-SA" b="1" dirty="0" err="1" smtClean="0"/>
              <a:t>الدموية .....</a:t>
            </a:r>
            <a:endParaRPr lang="en-US" dirty="0" smtClean="0"/>
          </a:p>
          <a:p>
            <a:r>
              <a:rPr lang="en-US" dirty="0" smtClean="0"/>
              <a:t>In circuit failure the effective blood volume is decreased because of </a:t>
            </a:r>
          </a:p>
          <a:p>
            <a:r>
              <a:rPr lang="en-US" dirty="0" smtClean="0">
                <a:solidFill>
                  <a:srgbClr val="FF0000"/>
                </a:solidFill>
              </a:rPr>
              <a:t>1-loss of fluid from the vascular system (</a:t>
            </a:r>
            <a:r>
              <a:rPr lang="en-US" dirty="0" err="1" smtClean="0">
                <a:solidFill>
                  <a:srgbClr val="FF0000"/>
                </a:solidFill>
              </a:rPr>
              <a:t>hypovolemic</a:t>
            </a:r>
            <a:r>
              <a:rPr lang="en-US" dirty="0" smtClean="0">
                <a:solidFill>
                  <a:srgbClr val="FF0000"/>
                </a:solidFill>
              </a:rPr>
              <a:t> shock) </a:t>
            </a:r>
          </a:p>
          <a:p>
            <a:r>
              <a:rPr lang="en-US" dirty="0" smtClean="0">
                <a:solidFill>
                  <a:srgbClr val="FF0000"/>
                </a:solidFill>
              </a:rPr>
              <a:t>2- by collection of blood in peripheral vessels </a:t>
            </a:r>
          </a:p>
          <a:p>
            <a:r>
              <a:rPr lang="en-US" dirty="0" smtClean="0"/>
              <a:t>3-Increased capillary permeability (</a:t>
            </a:r>
            <a:r>
              <a:rPr lang="en-US" dirty="0" err="1" smtClean="0"/>
              <a:t>mald</a:t>
            </a:r>
            <a:r>
              <a:rPr lang="en-US" dirty="0" smtClean="0"/>
              <a:t>-distributive shock, which is commonly seen in </a:t>
            </a:r>
            <a:r>
              <a:rPr lang="en-US" dirty="0" err="1" smtClean="0"/>
              <a:t>endotoxemia</a:t>
            </a:r>
            <a:r>
              <a:rPr lang="en-US" dirty="0" smtClean="0"/>
              <a:t>).</a:t>
            </a:r>
          </a:p>
          <a:p>
            <a:r>
              <a:rPr lang="en-US" dirty="0" smtClean="0"/>
              <a:t>4-</a:t>
            </a:r>
            <a:r>
              <a:rPr lang="en-US" b="1" dirty="0" smtClean="0"/>
              <a:t> </a:t>
            </a:r>
            <a:r>
              <a:rPr lang="en-US" dirty="0" smtClean="0"/>
              <a:t>The failure of venous return which results in incomplete filling of the heart and a reduction in cardiac output</a:t>
            </a:r>
          </a:p>
          <a:p>
            <a:r>
              <a:rPr lang="en-US" dirty="0" smtClean="0">
                <a:solidFill>
                  <a:srgbClr val="FF0000"/>
                </a:solidFill>
              </a:rPr>
              <a:t>In general …..</a:t>
            </a:r>
            <a:r>
              <a:rPr lang="en-US" b="1" dirty="0" smtClean="0">
                <a:solidFill>
                  <a:srgbClr val="FF0000"/>
                </a:solidFill>
              </a:rPr>
              <a:t> </a:t>
            </a:r>
            <a:r>
              <a:rPr lang="en-US" dirty="0" smtClean="0">
                <a:solidFill>
                  <a:srgbClr val="FF0000"/>
                </a:solidFill>
              </a:rPr>
              <a:t>The effects of circuit failure are the same as those</a:t>
            </a:r>
            <a:br>
              <a:rPr lang="en-US" dirty="0" smtClean="0">
                <a:solidFill>
                  <a:srgbClr val="FF0000"/>
                </a:solidFill>
              </a:rPr>
            </a:br>
            <a:r>
              <a:rPr lang="en-US" dirty="0" smtClean="0">
                <a:solidFill>
                  <a:srgbClr val="FF0000"/>
                </a:solidFill>
              </a:rPr>
              <a:t>of chronic (congestive) heart failure because the supply of nutrients to the tissues and the removal of waste products from the tissues</a:t>
            </a:r>
            <a:br>
              <a:rPr lang="en-US" dirty="0" smtClean="0">
                <a:solidFill>
                  <a:srgbClr val="FF0000"/>
                </a:solidFill>
              </a:rPr>
            </a:br>
            <a:r>
              <a:rPr lang="en-US" dirty="0" smtClean="0">
                <a:solidFill>
                  <a:srgbClr val="FF0000"/>
                </a:solidFill>
              </a:rPr>
              <a:t>are reduced.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r>
              <a:rPr lang="en-US" b="1" dirty="0" smtClean="0"/>
              <a:t>Cardiac Reserve And Compensatory Mechanisms In Heart Failure</a:t>
            </a:r>
            <a:endParaRPr lang="en-US" dirty="0" smtClean="0"/>
          </a:p>
          <a:p>
            <a:r>
              <a:rPr lang="en-US" dirty="0" smtClean="0"/>
              <a:t>It could be done through </a:t>
            </a:r>
          </a:p>
          <a:p>
            <a:r>
              <a:rPr lang="en-US" b="1" dirty="0" smtClean="0">
                <a:solidFill>
                  <a:srgbClr val="FF0000"/>
                </a:solidFill>
              </a:rPr>
              <a:t>1-Increase in heart rate </a:t>
            </a:r>
            <a:endParaRPr lang="en-US" dirty="0" smtClean="0">
              <a:solidFill>
                <a:srgbClr val="FF0000"/>
              </a:solidFill>
            </a:endParaRPr>
          </a:p>
          <a:p>
            <a:r>
              <a:rPr lang="en-US" dirty="0" smtClean="0">
                <a:solidFill>
                  <a:srgbClr val="FF0000"/>
                </a:solidFill>
              </a:rPr>
              <a:t>an elevation of heart rate alone is a significant factor in increasing cardiac output and complete filling of the heart </a:t>
            </a:r>
          </a:p>
          <a:p>
            <a:r>
              <a:rPr lang="en-US" b="1" dirty="0" smtClean="0"/>
              <a:t>2-Increase in stroke volume </a:t>
            </a:r>
            <a:endParaRPr lang="en-US" dirty="0" smtClean="0"/>
          </a:p>
          <a:p>
            <a:r>
              <a:rPr lang="en-US" dirty="0" smtClean="0"/>
              <a:t>Stroke volume is changeable  and depends on the myocardial fibers Moreover, An increase in stroke volume is achieved primarily by an</a:t>
            </a:r>
            <a:br>
              <a:rPr lang="en-US" dirty="0" smtClean="0"/>
            </a:br>
            <a:r>
              <a:rPr lang="en-US" dirty="0" smtClean="0"/>
              <a:t>increase in the ejection fraction which depend on</a:t>
            </a:r>
          </a:p>
          <a:p>
            <a:r>
              <a:rPr lang="en-US" dirty="0" smtClean="0">
                <a:solidFill>
                  <a:srgbClr val="FF0000"/>
                </a:solidFill>
              </a:rPr>
              <a:t>a-Filling pressure</a:t>
            </a:r>
          </a:p>
          <a:p>
            <a:r>
              <a:rPr lang="en-US" dirty="0" smtClean="0">
                <a:solidFill>
                  <a:srgbClr val="FF0000"/>
                </a:solidFill>
              </a:rPr>
              <a:t>b-Contractile activity of myocardium </a:t>
            </a:r>
          </a:p>
          <a:p>
            <a:r>
              <a:rPr lang="en-US" dirty="0" smtClean="0">
                <a:solidFill>
                  <a:srgbClr val="FF0000"/>
                </a:solidFill>
              </a:rPr>
              <a:t>c-The myocardial tension for ejection of blood </a:t>
            </a:r>
          </a:p>
          <a:p>
            <a:r>
              <a:rPr lang="en-US" dirty="0" smtClean="0">
                <a:solidFill>
                  <a:srgbClr val="FF0000"/>
                </a:solidFill>
              </a:rPr>
              <a:t>d-</a:t>
            </a:r>
            <a:r>
              <a:rPr lang="en-US" b="1" dirty="0" smtClean="0">
                <a:solidFill>
                  <a:srgbClr val="FF0000"/>
                </a:solidFill>
              </a:rPr>
              <a:t> </a:t>
            </a:r>
            <a:r>
              <a:rPr lang="en-US" dirty="0" smtClean="0">
                <a:solidFill>
                  <a:srgbClr val="FF0000"/>
                </a:solidFill>
              </a:rPr>
              <a:t>The sequence of atrial and ventricular depolarization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TotalTime>
  <Words>2680</Words>
  <Application>Microsoft Office PowerPoint</Application>
  <PresentationFormat>عرض على الشاشة (3:4)‏</PresentationFormat>
  <Paragraphs>252</Paragraphs>
  <Slides>43</Slides>
  <Notes>0</Notes>
  <HiddenSlides>0</HiddenSlides>
  <MMClips>0</MMClips>
  <ScaleCrop>false</ScaleCrop>
  <HeadingPairs>
    <vt:vector size="4" baseType="variant">
      <vt:variant>
        <vt:lpstr>سمة</vt:lpstr>
      </vt:variant>
      <vt:variant>
        <vt:i4>1</vt:i4>
      </vt:variant>
      <vt:variant>
        <vt:lpstr>عناوين الشرائح</vt:lpstr>
      </vt:variant>
      <vt:variant>
        <vt:i4>43</vt:i4>
      </vt:variant>
    </vt:vector>
  </HeadingPairs>
  <TitlesOfParts>
    <vt:vector size="44" baseType="lpstr">
      <vt:lpstr>سمة Office</vt:lpstr>
      <vt:lpstr>Diseases of the Cardiovascular Systeme</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Cardiovascular System</dc:title>
  <dc:creator>DR.Ahmed Saker 2O14</dc:creator>
  <cp:lastModifiedBy>DR.Ahmed Saker 2O14</cp:lastModifiedBy>
  <cp:revision>69</cp:revision>
  <dcterms:created xsi:type="dcterms:W3CDTF">2023-03-17T15:49:44Z</dcterms:created>
  <dcterms:modified xsi:type="dcterms:W3CDTF">2023-04-25T16:20:35Z</dcterms:modified>
</cp:coreProperties>
</file>